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4" r:id="rId2"/>
    <p:sldId id="286" r:id="rId3"/>
    <p:sldId id="287" r:id="rId4"/>
    <p:sldId id="282" r:id="rId5"/>
    <p:sldId id="305" r:id="rId6"/>
    <p:sldId id="258" r:id="rId7"/>
    <p:sldId id="269" r:id="rId8"/>
    <p:sldId id="291" r:id="rId9"/>
    <p:sldId id="268" r:id="rId10"/>
    <p:sldId id="290" r:id="rId11"/>
    <p:sldId id="262" r:id="rId12"/>
    <p:sldId id="263" r:id="rId13"/>
    <p:sldId id="307" r:id="rId14"/>
    <p:sldId id="308" r:id="rId15"/>
    <p:sldId id="288" r:id="rId16"/>
    <p:sldId id="294" r:id="rId17"/>
    <p:sldId id="292" r:id="rId18"/>
    <p:sldId id="295" r:id="rId19"/>
    <p:sldId id="296" r:id="rId20"/>
    <p:sldId id="297" r:id="rId21"/>
    <p:sldId id="298" r:id="rId22"/>
    <p:sldId id="301" r:id="rId23"/>
    <p:sldId id="302" r:id="rId24"/>
    <p:sldId id="303" r:id="rId25"/>
    <p:sldId id="304" r:id="rId2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-96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22E9D-44CF-954E-B45F-1D025BF724AD}" type="datetimeFigureOut">
              <a:rPr lang="fr-FR" smtClean="0"/>
              <a:t>27/08/17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D442A-6708-7543-AD01-D72AC28EED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188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061B2-1C3A-E447-8EEF-5237FFC87BDF}" type="datetimeFigureOut">
              <a:rPr lang="fr-FR" smtClean="0"/>
              <a:t>27/08/17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7FBC9-155F-4040-A9EA-5712ABE662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070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7FBC9-155F-4040-A9EA-5712ABE6623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579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7FBC9-155F-4040-A9EA-5712ABE6623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790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E66D-B282-664D-90AA-37977ED23EAB}" type="datetimeFigureOut">
              <a:rPr lang="fr-FR" smtClean="0"/>
              <a:t>27/08/17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BDB18-ACD0-934E-AAC0-BEB8AD34A1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83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E66D-B282-664D-90AA-37977ED23EAB}" type="datetimeFigureOut">
              <a:rPr lang="fr-FR" smtClean="0"/>
              <a:t>27/08/17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BDB18-ACD0-934E-AAC0-BEB8AD34A1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183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E66D-B282-664D-90AA-37977ED23EAB}" type="datetimeFigureOut">
              <a:rPr lang="fr-FR" smtClean="0"/>
              <a:t>27/08/17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BDB18-ACD0-934E-AAC0-BEB8AD34A1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936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E66D-B282-664D-90AA-37977ED23EAB}" type="datetimeFigureOut">
              <a:rPr lang="fr-FR" smtClean="0"/>
              <a:t>27/08/17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BDB18-ACD0-934E-AAC0-BEB8AD34A1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003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E66D-B282-664D-90AA-37977ED23EAB}" type="datetimeFigureOut">
              <a:rPr lang="fr-FR" smtClean="0"/>
              <a:t>27/08/17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BDB18-ACD0-934E-AAC0-BEB8AD34A1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349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E66D-B282-664D-90AA-37977ED23EAB}" type="datetimeFigureOut">
              <a:rPr lang="fr-FR" smtClean="0"/>
              <a:t>27/08/17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BDB18-ACD0-934E-AAC0-BEB8AD34A1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497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E66D-B282-664D-90AA-37977ED23EAB}" type="datetimeFigureOut">
              <a:rPr lang="fr-FR" smtClean="0"/>
              <a:t>27/08/17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BDB18-ACD0-934E-AAC0-BEB8AD34A1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46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E66D-B282-664D-90AA-37977ED23EAB}" type="datetimeFigureOut">
              <a:rPr lang="fr-FR" smtClean="0"/>
              <a:t>27/08/17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BDB18-ACD0-934E-AAC0-BEB8AD34A1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37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E66D-B282-664D-90AA-37977ED23EAB}" type="datetimeFigureOut">
              <a:rPr lang="fr-FR" smtClean="0"/>
              <a:t>27/08/17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BDB18-ACD0-934E-AAC0-BEB8AD34A1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96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E66D-B282-664D-90AA-37977ED23EAB}" type="datetimeFigureOut">
              <a:rPr lang="fr-FR" smtClean="0"/>
              <a:t>27/08/17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BDB18-ACD0-934E-AAC0-BEB8AD34A1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154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0E66D-B282-664D-90AA-37977ED23EAB}" type="datetimeFigureOut">
              <a:rPr lang="fr-FR" smtClean="0"/>
              <a:t>27/08/17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BDB18-ACD0-934E-AAC0-BEB8AD34A1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67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0E66D-B282-664D-90AA-37977ED23EAB}" type="datetimeFigureOut">
              <a:rPr lang="fr-FR" smtClean="0"/>
              <a:t>27/08/17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BDB18-ACD0-934E-AAC0-BEB8AD34A1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66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0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2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fr-FR" sz="6600" dirty="0" smtClean="0"/>
              <a:t>AP </a:t>
            </a:r>
            <a:endParaRPr lang="fr-FR" sz="6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 smtClean="0"/>
              <a:t>BD et Grande Guerre</a:t>
            </a:r>
            <a:endParaRPr lang="fr-FR" sz="6000" b="1" dirty="0"/>
          </a:p>
        </p:txBody>
      </p:sp>
    </p:spTree>
    <p:extLst>
      <p:ext uri="{BB962C8B-B14F-4D97-AF65-F5344CB8AC3E}">
        <p14:creationId xmlns:p14="http://schemas.microsoft.com/office/powerpoint/2010/main" val="1289727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" y="1640"/>
            <a:ext cx="313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LE SCENARIO</a:t>
            </a:r>
            <a:endParaRPr lang="fr-FR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539998"/>
              </p:ext>
            </p:extLst>
          </p:nvPr>
        </p:nvGraphicFramePr>
        <p:xfrm>
          <a:off x="1" y="3108922"/>
          <a:ext cx="8932332" cy="2579519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510628"/>
                <a:gridCol w="927386"/>
                <a:gridCol w="1132140"/>
                <a:gridCol w="1628462"/>
                <a:gridCol w="957919"/>
                <a:gridCol w="1492757"/>
                <a:gridCol w="2283040"/>
              </a:tblGrid>
              <a:tr h="340505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Vignette </a:t>
                      </a:r>
                      <a:endParaRPr lang="fr-FR" sz="7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L’action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l’ambiance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 décor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la lumière 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 personnages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 dialogues 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340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340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340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340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566677"/>
            <a:ext cx="888020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Les questions</a:t>
            </a:r>
            <a:r>
              <a:rPr lang="fr-FR" b="1" dirty="0"/>
              <a:t> </a:t>
            </a:r>
            <a:r>
              <a:rPr lang="fr-FR" b="1" dirty="0" smtClean="0"/>
              <a:t>à se poser 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Quels lieux, quel contexte ?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L'action ?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Les </a:t>
            </a:r>
            <a:r>
              <a:rPr lang="fr-FR" dirty="0"/>
              <a:t>dialogues </a:t>
            </a:r>
            <a:r>
              <a:rPr lang="fr-FR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La </a:t>
            </a:r>
            <a:r>
              <a:rPr lang="fr-FR" dirty="0"/>
              <a:t>scène finale </a:t>
            </a:r>
            <a:r>
              <a:rPr lang="fr-FR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La </a:t>
            </a:r>
            <a:r>
              <a:rPr lang="fr-FR" dirty="0"/>
              <a:t>première vignette /la dernière vignette ?</a:t>
            </a:r>
          </a:p>
        </p:txBody>
      </p:sp>
    </p:spTree>
    <p:extLst>
      <p:ext uri="{BB962C8B-B14F-4D97-AF65-F5344CB8AC3E}">
        <p14:creationId xmlns:p14="http://schemas.microsoft.com/office/powerpoint/2010/main" val="288298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702367" cy="6477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8493" y="160866"/>
            <a:ext cx="4465507" cy="63161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670" y="6377968"/>
            <a:ext cx="4977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dirty="0" smtClean="0">
                <a:effectLst/>
                <a:latin typeface="Arial"/>
                <a:ea typeface="ＭＳ 明朝"/>
                <a:cs typeface="Arial"/>
              </a:rPr>
              <a:t>Chaque planche doit être scénarisée</a:t>
            </a:r>
          </a:p>
        </p:txBody>
      </p:sp>
    </p:spTree>
    <p:extLst>
      <p:ext uri="{BB962C8B-B14F-4D97-AF65-F5344CB8AC3E}">
        <p14:creationId xmlns:p14="http://schemas.microsoft.com/office/powerpoint/2010/main" val="2563908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00" y="0"/>
            <a:ext cx="48006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710" y="348873"/>
            <a:ext cx="4052733" cy="58480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37100" y="6377968"/>
            <a:ext cx="4406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dirty="0" smtClean="0">
                <a:effectLst/>
                <a:latin typeface="Arial"/>
                <a:ea typeface="ＭＳ 明朝"/>
                <a:cs typeface="Arial"/>
              </a:rPr>
              <a:t>Chaque planche doit être scénarisée</a:t>
            </a:r>
          </a:p>
        </p:txBody>
      </p:sp>
    </p:spTree>
    <p:extLst>
      <p:ext uri="{BB962C8B-B14F-4D97-AF65-F5344CB8AC3E}">
        <p14:creationId xmlns:p14="http://schemas.microsoft.com/office/powerpoint/2010/main" val="3580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9-15 à 13.26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76" y="183296"/>
            <a:ext cx="8882543" cy="62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39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5 à 13.24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207" y="0"/>
            <a:ext cx="6832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5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fficher l'image d'origine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383" y="0"/>
            <a:ext cx="4820618" cy="65351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0" y="0"/>
            <a:ext cx="4323384" cy="6894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ETUDE D’UNE PLANCHE DE BD : « C’était la guerre des tranchées » de TARDI</a:t>
            </a:r>
            <a:r>
              <a:rPr lang="fr-FR" sz="1100" dirty="0"/>
              <a:t> </a:t>
            </a:r>
          </a:p>
          <a:p>
            <a:pPr marL="228600" lvl="0" indent="-228600">
              <a:spcAft>
                <a:spcPts val="1800"/>
              </a:spcAft>
              <a:buFont typeface="+mj-lt"/>
              <a:buAutoNum type="arabicPeriod"/>
            </a:pPr>
            <a:r>
              <a:rPr lang="fr-FR" sz="1000" dirty="0">
                <a:latin typeface="Arial"/>
                <a:cs typeface="Arial"/>
              </a:rPr>
              <a:t>Quel est l’ordre de lecture des vignettes ? (l’ordre des numéros).</a:t>
            </a:r>
          </a:p>
          <a:p>
            <a:pPr marL="228600" lvl="0" indent="-228600">
              <a:spcAft>
                <a:spcPts val="4800"/>
              </a:spcAft>
              <a:buFont typeface="+mj-lt"/>
              <a:buAutoNum type="arabicPeriod"/>
            </a:pPr>
            <a:r>
              <a:rPr lang="fr-FR" sz="1000" dirty="0">
                <a:latin typeface="Arial"/>
                <a:cs typeface="Arial"/>
              </a:rPr>
              <a:t>A partir du cartouche et du dessin de la première vignette définissez no man’s land. </a:t>
            </a:r>
          </a:p>
          <a:p>
            <a:pPr marL="228600" lvl="0" indent="-228600">
              <a:spcAft>
                <a:spcPts val="600"/>
              </a:spcAft>
              <a:buFont typeface="+mj-lt"/>
              <a:buAutoNum type="arabicPeriod"/>
            </a:pPr>
            <a:r>
              <a:rPr lang="fr-FR" sz="1000" dirty="0">
                <a:latin typeface="Arial"/>
                <a:cs typeface="Arial"/>
              </a:rPr>
              <a:t>Repassez au fluo les éléments de la planche (textes et dessins) qui montrent la violence des combats.</a:t>
            </a:r>
          </a:p>
          <a:p>
            <a:pPr marL="228600" lvl="0" indent="-228600">
              <a:spcAft>
                <a:spcPts val="600"/>
              </a:spcAft>
              <a:buFont typeface="+mj-lt"/>
              <a:buAutoNum type="arabicPeriod"/>
            </a:pPr>
            <a:r>
              <a:rPr lang="fr-FR" sz="1000" dirty="0">
                <a:latin typeface="Arial"/>
                <a:cs typeface="Arial"/>
              </a:rPr>
              <a:t>Dans les cartouches entourez en rouge les mots clefs (une quinzaine) qui « plantent » décor, cadre de l’action et acteurs.</a:t>
            </a:r>
          </a:p>
          <a:p>
            <a:pPr marL="228600" lvl="0" indent="-228600">
              <a:spcAft>
                <a:spcPts val="7200"/>
              </a:spcAft>
              <a:buFont typeface="+mj-lt"/>
              <a:buAutoNum type="arabicPeriod"/>
            </a:pPr>
            <a:r>
              <a:rPr lang="fr-FR" sz="1000" dirty="0">
                <a:latin typeface="Arial"/>
                <a:cs typeface="Arial"/>
              </a:rPr>
              <a:t>Pourquoi ces choix de formes des vignettes </a:t>
            </a:r>
            <a:r>
              <a:rPr lang="fr-FR" sz="1000" dirty="0" smtClean="0">
                <a:latin typeface="Arial"/>
                <a:cs typeface="Arial"/>
              </a:rPr>
              <a:t>? Quels sont les buts recherchés ?</a:t>
            </a:r>
            <a:endParaRPr lang="fr-FR" sz="1000" dirty="0">
              <a:latin typeface="Arial"/>
              <a:cs typeface="Arial"/>
            </a:endParaRPr>
          </a:p>
          <a:p>
            <a:pPr marL="228600" lvl="0" indent="-228600">
              <a:spcAft>
                <a:spcPts val="11400"/>
              </a:spcAft>
              <a:buFont typeface="+mj-lt"/>
              <a:buAutoNum type="arabicPeriod"/>
            </a:pPr>
            <a:r>
              <a:rPr lang="fr-FR" sz="1000" dirty="0">
                <a:latin typeface="Arial"/>
                <a:cs typeface="Arial"/>
              </a:rPr>
              <a:t>Les différents plans </a:t>
            </a:r>
            <a:r>
              <a:rPr lang="fr-FR" sz="1000" dirty="0" smtClean="0">
                <a:latin typeface="Arial"/>
                <a:cs typeface="Arial"/>
              </a:rPr>
              <a:t>des vignettes :</a:t>
            </a:r>
            <a:endParaRPr lang="fr-FR" sz="1000" dirty="0">
              <a:latin typeface="Arial"/>
              <a:cs typeface="Arial"/>
            </a:endParaRPr>
          </a:p>
          <a:p>
            <a:pPr marL="228600" indent="-228600">
              <a:buFont typeface="+mj-lt"/>
              <a:buAutoNum type="arabicPeriod"/>
            </a:pPr>
            <a:endParaRPr lang="fr-FR" sz="1000" dirty="0">
              <a:latin typeface="Arial"/>
              <a:cs typeface="Arial"/>
            </a:endParaRPr>
          </a:p>
          <a:p>
            <a:pPr marL="228600" lvl="0" indent="-228600">
              <a:spcAft>
                <a:spcPts val="8400"/>
              </a:spcAft>
              <a:buFont typeface="+mj-lt"/>
              <a:buAutoNum type="arabicPeriod"/>
            </a:pPr>
            <a:r>
              <a:rPr lang="fr-FR" sz="1000" dirty="0">
                <a:latin typeface="Arial"/>
                <a:cs typeface="Arial"/>
              </a:rPr>
              <a:t>Ecrivez le scénario de cette planche.</a:t>
            </a:r>
          </a:p>
          <a:p>
            <a:pPr marL="228600" lvl="0" indent="-228600">
              <a:buFont typeface="+mj-lt"/>
              <a:buAutoNum type="arabicPeriod"/>
            </a:pPr>
            <a:r>
              <a:rPr lang="fr-FR" sz="1000" dirty="0">
                <a:latin typeface="Arial"/>
                <a:cs typeface="Arial"/>
              </a:rPr>
              <a:t>Donnez un titre à cette planche</a:t>
            </a:r>
            <a:r>
              <a:rPr lang="fr-FR" sz="1000" dirty="0" smtClean="0">
                <a:latin typeface="Arial"/>
                <a:cs typeface="Arial"/>
              </a:rPr>
              <a:t>.</a:t>
            </a:r>
            <a:endParaRPr lang="fr-FR" sz="1000" dirty="0">
              <a:latin typeface="Arial"/>
              <a:cs typeface="Arial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437011"/>
              </p:ext>
            </p:extLst>
          </p:nvPr>
        </p:nvGraphicFramePr>
        <p:xfrm>
          <a:off x="46688" y="3833571"/>
          <a:ext cx="424868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929"/>
                <a:gridCol w="578941"/>
                <a:gridCol w="1092517"/>
                <a:gridCol w="202629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N° vignette</a:t>
                      </a:r>
                      <a:endParaRPr lang="fr-FR" sz="9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Type de plan</a:t>
                      </a:r>
                      <a:endParaRPr lang="fr-FR" sz="9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Caractéristiques visuelles</a:t>
                      </a:r>
                      <a:endParaRPr lang="fr-FR" sz="9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Effets recherchés, objectifs</a:t>
                      </a:r>
                      <a:endParaRPr lang="fr-FR" sz="9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Wingdings 2"/>
                        </a:rPr>
                        <a:t></a:t>
                      </a:r>
                      <a:endParaRPr lang="fr-FR" sz="1600" dirty="0">
                        <a:latin typeface="Arial"/>
                        <a:cs typeface="Arial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Wingdings 2"/>
                        </a:rPr>
                        <a:t></a:t>
                      </a:r>
                      <a:r>
                        <a:rPr lang="fr-FR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Wingdings 2"/>
                        </a:rPr>
                        <a:t> </a:t>
                      </a: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Wingdings 2"/>
                        </a:rPr>
                        <a:t></a:t>
                      </a:r>
                      <a:endParaRPr lang="fr-FR" sz="1600" dirty="0" smtClean="0">
                        <a:latin typeface="Arial"/>
                        <a:cs typeface="Arial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Wingdings 2"/>
                        </a:rPr>
                        <a:t> </a:t>
                      </a:r>
                      <a:endParaRPr lang="fr-FR" sz="1600" dirty="0">
                        <a:latin typeface="Arial"/>
                        <a:cs typeface="Arial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906449" y="-2416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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591960" y="322864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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8753524" y="3306332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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7658672" y="206317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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328352" y="2088947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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595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fficher l'image d'origi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383" y="0"/>
            <a:ext cx="4820618" cy="65351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0" y="0"/>
            <a:ext cx="432338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ETUDE D’UNE PLANCHE DE BD : « C’était la guerre des tranchées » de </a:t>
            </a:r>
            <a:r>
              <a:rPr lang="fr-FR" sz="1400" b="1" dirty="0"/>
              <a:t>TARDI</a:t>
            </a:r>
            <a:r>
              <a:rPr lang="fr-FR" sz="1400" dirty="0"/>
              <a:t> </a:t>
            </a:r>
            <a:endParaRPr lang="fr-FR" sz="1400" b="1" dirty="0">
              <a:solidFill>
                <a:srgbClr val="FF0000"/>
              </a:solidFill>
            </a:endParaRPr>
          </a:p>
          <a:p>
            <a:pPr marL="228600" lvl="0" indent="-228600">
              <a:spcAft>
                <a:spcPts val="1800"/>
              </a:spcAft>
              <a:buFont typeface="+mj-lt"/>
              <a:buAutoNum type="arabicPeriod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Quel est l’ordre de lecture des vignettes ? (l’ordre des numéros)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lang="fr-FR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6449" y="-24161"/>
            <a:ext cx="39047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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591960" y="3228641"/>
            <a:ext cx="39047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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8753524" y="3306332"/>
            <a:ext cx="39047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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7658672" y="2063171"/>
            <a:ext cx="39047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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328352" y="2088947"/>
            <a:ext cx="39047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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42783" y="1345424"/>
            <a:ext cx="38845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Plusieurs possibles :</a:t>
            </a:r>
          </a:p>
          <a:p>
            <a:r>
              <a:rPr lang="fr-FR" dirty="0" smtClean="0"/>
              <a:t>1,5,4,2,3</a:t>
            </a:r>
          </a:p>
          <a:p>
            <a:r>
              <a:rPr lang="fr-FR" dirty="0" smtClean="0"/>
              <a:t>1,5,2,4,3</a:t>
            </a:r>
          </a:p>
          <a:p>
            <a:r>
              <a:rPr lang="fr-FR" dirty="0" smtClean="0"/>
              <a:t>1,2,5,4,3</a:t>
            </a:r>
          </a:p>
          <a:p>
            <a:r>
              <a:rPr lang="fr-FR" dirty="0" smtClean="0"/>
              <a:t>1,5,2,3,4</a:t>
            </a:r>
          </a:p>
          <a:p>
            <a:endParaRPr lang="fr-FR" dirty="0"/>
          </a:p>
          <a:p>
            <a:r>
              <a:rPr lang="fr-FR" dirty="0" smtClean="0"/>
              <a:t>Ceci accentue l’effet désordre, chaos.</a:t>
            </a:r>
          </a:p>
          <a:p>
            <a:endParaRPr lang="fr-FR" dirty="0"/>
          </a:p>
          <a:p>
            <a:r>
              <a:rPr lang="fr-FR" dirty="0" smtClean="0"/>
              <a:t>Mais la cohérence du texte et son emplacement  favorise </a:t>
            </a:r>
            <a:r>
              <a:rPr lang="fr-FR" b="1" dirty="0" smtClean="0">
                <a:solidFill>
                  <a:srgbClr val="FF0000"/>
                </a:solidFill>
              </a:rPr>
              <a:t>une lecture 1,5,2,3,4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4762257" y="308172"/>
            <a:ext cx="4262181" cy="6550445"/>
          </a:xfrm>
          <a:custGeom>
            <a:avLst/>
            <a:gdLst>
              <a:gd name="connsiteX0" fmla="*/ 373510 w 4262181"/>
              <a:gd name="connsiteY0" fmla="*/ 0 h 6550445"/>
              <a:gd name="connsiteX1" fmla="*/ 1652783 w 4262181"/>
              <a:gd name="connsiteY1" fmla="*/ 1839695 h 6550445"/>
              <a:gd name="connsiteX2" fmla="*/ 3128149 w 4262181"/>
              <a:gd name="connsiteY2" fmla="*/ 1839695 h 6550445"/>
              <a:gd name="connsiteX3" fmla="*/ 4108614 w 4262181"/>
              <a:gd name="connsiteY3" fmla="*/ 3025691 h 6550445"/>
              <a:gd name="connsiteX4" fmla="*/ 3931196 w 4262181"/>
              <a:gd name="connsiteY4" fmla="*/ 6191461 h 6550445"/>
              <a:gd name="connsiteX5" fmla="*/ 1036491 w 4262181"/>
              <a:gd name="connsiteY5" fmla="*/ 6154107 h 6550445"/>
              <a:gd name="connsiteX6" fmla="*/ 0 w 4262181"/>
              <a:gd name="connsiteY6" fmla="*/ 3296510 h 6550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62181" h="6550445">
                <a:moveTo>
                  <a:pt x="373510" y="0"/>
                </a:moveTo>
                <a:cubicBezTo>
                  <a:pt x="783593" y="766539"/>
                  <a:pt x="1193677" y="1533079"/>
                  <a:pt x="1652783" y="1839695"/>
                </a:cubicBezTo>
                <a:cubicBezTo>
                  <a:pt x="2111889" y="2146311"/>
                  <a:pt x="2718844" y="1642029"/>
                  <a:pt x="3128149" y="1839695"/>
                </a:cubicBezTo>
                <a:cubicBezTo>
                  <a:pt x="3537454" y="2037361"/>
                  <a:pt x="3974773" y="2300397"/>
                  <a:pt x="4108614" y="3025691"/>
                </a:cubicBezTo>
                <a:cubicBezTo>
                  <a:pt x="4242455" y="3750985"/>
                  <a:pt x="4443216" y="5670058"/>
                  <a:pt x="3931196" y="6191461"/>
                </a:cubicBezTo>
                <a:cubicBezTo>
                  <a:pt x="3419176" y="6712864"/>
                  <a:pt x="1691690" y="6636599"/>
                  <a:pt x="1036491" y="6154107"/>
                </a:cubicBezTo>
                <a:cubicBezTo>
                  <a:pt x="381292" y="5671615"/>
                  <a:pt x="0" y="3296510"/>
                  <a:pt x="0" y="3296510"/>
                </a:cubicBezTo>
              </a:path>
            </a:pathLst>
          </a:custGeom>
          <a:ln w="57150" cmpd="sng"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77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fficher l'image d'origin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5202" y="1438136"/>
            <a:ext cx="6396364" cy="20077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0" y="0"/>
            <a:ext cx="87401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ETUDE D’UNE PLANCHE DE BD : « C’était la guerre des tranchées » de TARDI</a:t>
            </a:r>
            <a:r>
              <a:rPr lang="fr-FR" sz="1100" dirty="0"/>
              <a:t> </a:t>
            </a:r>
            <a:endParaRPr lang="fr-FR" sz="1100" dirty="0" smtClean="0"/>
          </a:p>
          <a:p>
            <a:r>
              <a:rPr lang="fr-FR" sz="2000" b="1" dirty="0" smtClean="0">
                <a:solidFill>
                  <a:srgbClr val="FF0000"/>
                </a:solidFill>
                <a:latin typeface="Arial"/>
                <a:cs typeface="Arial"/>
              </a:rPr>
              <a:t>2. A </a:t>
            </a:r>
            <a:r>
              <a:rPr lang="fr-FR" sz="2000" b="1" dirty="0">
                <a:solidFill>
                  <a:srgbClr val="FF0000"/>
                </a:solidFill>
                <a:latin typeface="Arial"/>
                <a:cs typeface="Arial"/>
              </a:rPr>
              <a:t>partir du cartouche et du dessin de la première vignette définissez no man’s land.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512717" y="3953891"/>
            <a:ext cx="671384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Zone située entre les premières lignes de deux armées ennemies. C’est l’endroit d’intenses combats.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75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fficher l'image d'origi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0600" y="0"/>
            <a:ext cx="50634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0" y="0"/>
            <a:ext cx="4080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ETUDE D’UNE PLANCHE DE BD : « C’était la guerre des tranchées » de TARDI</a:t>
            </a:r>
            <a:r>
              <a:rPr lang="fr-FR" sz="1100" dirty="0"/>
              <a:t> </a:t>
            </a:r>
          </a:p>
          <a:p>
            <a:pPr lvl="0">
              <a:spcAft>
                <a:spcPts val="600"/>
              </a:spcAft>
            </a:pPr>
            <a:r>
              <a:rPr lang="fr-FR" sz="2000" b="1" dirty="0" smtClean="0">
                <a:solidFill>
                  <a:srgbClr val="FF0000"/>
                </a:solidFill>
                <a:latin typeface="Arial"/>
                <a:cs typeface="Arial"/>
              </a:rPr>
              <a:t>3. Repassez </a:t>
            </a:r>
            <a:r>
              <a:rPr lang="fr-FR" sz="2000" b="1" dirty="0">
                <a:solidFill>
                  <a:srgbClr val="FF0000"/>
                </a:solidFill>
                <a:latin typeface="Arial"/>
                <a:cs typeface="Arial"/>
              </a:rPr>
              <a:t>au fluo les éléments de la planche (textes et dessins) qui montrent la violence des combats</a:t>
            </a:r>
            <a:r>
              <a:rPr lang="fr-FR" sz="2000" b="1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lang="fr-FR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6449" y="-2416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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515973" y="331830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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8753524" y="3306332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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7658672" y="206317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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328352" y="2088947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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4080600" y="1743628"/>
            <a:ext cx="1680797" cy="108000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894261" y="1847867"/>
            <a:ext cx="519919" cy="108000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933748" y="1847867"/>
            <a:ext cx="519919" cy="108000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8633420" y="1851628"/>
            <a:ext cx="519919" cy="108000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027985" y="1935844"/>
            <a:ext cx="367519" cy="117988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5889909" y="6559297"/>
            <a:ext cx="519919" cy="108000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4386530" y="6634743"/>
            <a:ext cx="519919" cy="108000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4080600" y="6742743"/>
            <a:ext cx="519919" cy="108000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8624081" y="1950028"/>
            <a:ext cx="519919" cy="108000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8364122" y="6657958"/>
            <a:ext cx="259960" cy="108000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7027986" y="473101"/>
            <a:ext cx="905762" cy="955698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4805949" y="2178451"/>
            <a:ext cx="563261" cy="559656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 rot="2336033">
            <a:off x="4119365" y="2548789"/>
            <a:ext cx="2585392" cy="1037229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 rot="7515485">
            <a:off x="6808616" y="3905860"/>
            <a:ext cx="2585392" cy="1037229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 rot="2336033">
            <a:off x="6605531" y="5529899"/>
            <a:ext cx="1775688" cy="858219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5369210" y="5554879"/>
            <a:ext cx="520699" cy="449071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5000911" y="5554879"/>
            <a:ext cx="520699" cy="449071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761397" y="5357620"/>
            <a:ext cx="520699" cy="449071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5629559" y="5067274"/>
            <a:ext cx="520699" cy="449071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6112907" y="4842738"/>
            <a:ext cx="520699" cy="449071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 rot="7212450">
            <a:off x="5818398" y="5528636"/>
            <a:ext cx="1021914" cy="501559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 rot="3432868">
            <a:off x="3875573" y="5531027"/>
            <a:ext cx="1021914" cy="501559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 rot="7212450">
            <a:off x="4626675" y="4704962"/>
            <a:ext cx="1593991" cy="501559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5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fficher l'image d'origi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0600" y="0"/>
            <a:ext cx="50634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0" y="0"/>
            <a:ext cx="432338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ETUDE D’UNE PLANCHE DE BD : « C’était la guerre des tranchées » de TARDI</a:t>
            </a:r>
            <a:r>
              <a:rPr lang="fr-FR" sz="1100" dirty="0"/>
              <a:t> </a:t>
            </a:r>
            <a:endParaRPr lang="fr-FR" sz="1100" dirty="0" smtClean="0"/>
          </a:p>
          <a:p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4.Dans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les cartouches entourez en rouge les mots clefs (une quinzaine) qui « plantent » décor, cadre de l’action et acteurs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lang="fr-FR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6449" y="-2416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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591960" y="322864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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8753524" y="3306332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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7658672" y="206317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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328352" y="2088947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</a:t>
            </a:r>
            <a:r>
              <a:rPr lang="fr-FR" dirty="0" smtClean="0"/>
              <a:t> </a:t>
            </a:r>
            <a:endParaRPr lang="fr-FR" dirty="0"/>
          </a:p>
        </p:txBody>
      </p:sp>
      <p:cxnSp>
        <p:nvCxnSpPr>
          <p:cNvPr id="3" name="Connecteur droit 2"/>
          <p:cNvCxnSpPr/>
          <p:nvPr/>
        </p:nvCxnSpPr>
        <p:spPr>
          <a:xfrm>
            <a:off x="6911651" y="140078"/>
            <a:ext cx="7470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6508765" y="217769"/>
            <a:ext cx="3874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6746842" y="320138"/>
            <a:ext cx="7470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240897" y="1761258"/>
            <a:ext cx="2870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6087987" y="1760512"/>
            <a:ext cx="2870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4743780" y="2025070"/>
            <a:ext cx="354637" cy="7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6097325" y="2024325"/>
            <a:ext cx="4207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8306676" y="1772092"/>
            <a:ext cx="8373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7018067" y="2106879"/>
            <a:ext cx="2870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7762093" y="2106879"/>
            <a:ext cx="2870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894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546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Production :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738817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fr-FR" sz="3600" b="1" dirty="0" smtClean="0">
                <a:solidFill>
                  <a:srgbClr val="FF0000"/>
                </a:solidFill>
              </a:rPr>
              <a:t>Créer deux planches de BD </a:t>
            </a:r>
            <a:r>
              <a:rPr lang="fr-FR" sz="3600" b="1" dirty="0" smtClean="0"/>
              <a:t>: </a:t>
            </a:r>
            <a:r>
              <a:rPr lang="fr-FR" sz="3600" dirty="0" smtClean="0"/>
              <a:t>en respectant les règles de la BD </a:t>
            </a:r>
          </a:p>
          <a:p>
            <a:pPr marL="457200" indent="-457200">
              <a:spcBef>
                <a:spcPts val="2400"/>
              </a:spcBef>
              <a:buFont typeface="Wingdings" charset="2"/>
              <a:buChar char="Ø"/>
            </a:pPr>
            <a:r>
              <a:rPr lang="fr-FR" sz="2800" dirty="0" smtClean="0"/>
              <a:t>Une planche sur le front</a:t>
            </a:r>
          </a:p>
          <a:p>
            <a:pPr marL="457200" indent="-457200">
              <a:spcBef>
                <a:spcPts val="2400"/>
              </a:spcBef>
              <a:buFont typeface="Wingdings" charset="2"/>
              <a:buChar char="Ø"/>
            </a:pPr>
            <a:r>
              <a:rPr lang="fr-FR" sz="2800" dirty="0" smtClean="0"/>
              <a:t>Une planche sur l’arrière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395207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fr-FR" sz="3600" b="1" dirty="0" smtClean="0">
                <a:solidFill>
                  <a:srgbClr val="FF0000"/>
                </a:solidFill>
              </a:rPr>
              <a:t>Une problématique </a:t>
            </a:r>
            <a:r>
              <a:rPr lang="fr-FR" sz="3600" b="1" dirty="0" smtClean="0"/>
              <a:t>: </a:t>
            </a:r>
          </a:p>
          <a:p>
            <a:pPr>
              <a:spcBef>
                <a:spcPts val="2400"/>
              </a:spcBef>
            </a:pPr>
            <a:r>
              <a:rPr lang="fr-FR" sz="2800" dirty="0" smtClean="0"/>
              <a:t>Les relations front/arrière au cœur de la victoire française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634193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fficher l'image d'origi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355" y="0"/>
            <a:ext cx="4820618" cy="65351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0" y="0"/>
            <a:ext cx="4323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ETUDE D’UNE PLANCHE DE BD : « C’était la guerre des tranchées » de </a:t>
            </a:r>
            <a:r>
              <a:rPr lang="fr-FR" sz="1100" b="1" dirty="0" smtClean="0"/>
              <a:t>TARDI</a:t>
            </a:r>
            <a:endParaRPr lang="fr-FR" sz="10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6449" y="-2416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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591960" y="322864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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8753524" y="3306332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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7658672" y="206317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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328352" y="2088947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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19960" y="586183"/>
            <a:ext cx="4060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7200"/>
              </a:spcAft>
            </a:pP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5.Pourquoi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ces choix de formes des vignettes ? Quels sont les buts recherchés ?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68080" y="1989111"/>
            <a:ext cx="4015236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 smtClean="0"/>
              <a:t>Pour plusieurs raisons 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dirty="0" smtClean="0"/>
              <a:t>Favoriser </a:t>
            </a:r>
            <a:r>
              <a:rPr lang="fr-FR" b="1" dirty="0" smtClean="0"/>
              <a:t>l’effet de zoom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dirty="0" smtClean="0"/>
              <a:t>Accentuer l’impression de </a:t>
            </a:r>
            <a:r>
              <a:rPr lang="fr-FR" b="1" dirty="0" smtClean="0"/>
              <a:t>chaos</a:t>
            </a:r>
            <a:r>
              <a:rPr lang="fr-FR" dirty="0" smtClean="0"/>
              <a:t>, de destruction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dirty="0" smtClean="0"/>
              <a:t>Mettre en évidence </a:t>
            </a:r>
            <a:r>
              <a:rPr lang="fr-FR" b="1" dirty="0" smtClean="0"/>
              <a:t>les corps des victimes</a:t>
            </a:r>
            <a:r>
              <a:rPr lang="fr-FR" dirty="0" smtClean="0"/>
              <a:t> : les anciens morts, le blessé, le mort récent</a:t>
            </a:r>
            <a:endParaRPr lang="fr-FR" dirty="0"/>
          </a:p>
        </p:txBody>
      </p:sp>
      <p:grpSp>
        <p:nvGrpSpPr>
          <p:cNvPr id="25" name="Grouper 24"/>
          <p:cNvGrpSpPr/>
          <p:nvPr/>
        </p:nvGrpSpPr>
        <p:grpSpPr>
          <a:xfrm>
            <a:off x="4248680" y="1509513"/>
            <a:ext cx="4839293" cy="5025591"/>
            <a:chOff x="4248680" y="1509513"/>
            <a:chExt cx="4839293" cy="5025591"/>
          </a:xfrm>
        </p:grpSpPr>
        <p:cxnSp>
          <p:nvCxnSpPr>
            <p:cNvPr id="3" name="Connecteur droit 2"/>
            <p:cNvCxnSpPr/>
            <p:nvPr/>
          </p:nvCxnSpPr>
          <p:spPr>
            <a:xfrm>
              <a:off x="4267355" y="1509513"/>
              <a:ext cx="4820618" cy="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rot="10800000" flipH="1" flipV="1">
              <a:off x="6718828" y="1509513"/>
              <a:ext cx="0" cy="5025591"/>
            </a:xfrm>
            <a:prstGeom prst="line">
              <a:avLst/>
            </a:prstGeom>
            <a:ln w="7620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orme libre 22"/>
            <p:cNvSpPr/>
            <p:nvPr/>
          </p:nvSpPr>
          <p:spPr>
            <a:xfrm>
              <a:off x="4248680" y="3118040"/>
              <a:ext cx="2409142" cy="1999487"/>
            </a:xfrm>
            <a:custGeom>
              <a:avLst/>
              <a:gdLst>
                <a:gd name="connsiteX0" fmla="*/ 0 w 2409142"/>
                <a:gd name="connsiteY0" fmla="*/ 1037 h 1999487"/>
                <a:gd name="connsiteX1" fmla="*/ 242782 w 2409142"/>
                <a:gd name="connsiteY1" fmla="*/ 10375 h 1999487"/>
                <a:gd name="connsiteX2" fmla="*/ 578941 w 2409142"/>
                <a:gd name="connsiteY2" fmla="*/ 75745 h 1999487"/>
                <a:gd name="connsiteX3" fmla="*/ 933776 w 2409142"/>
                <a:gd name="connsiteY3" fmla="*/ 197146 h 1999487"/>
                <a:gd name="connsiteX4" fmla="*/ 1269935 w 2409142"/>
                <a:gd name="connsiteY4" fmla="*/ 365240 h 1999487"/>
                <a:gd name="connsiteX5" fmla="*/ 1690134 w 2409142"/>
                <a:gd name="connsiteY5" fmla="*/ 682751 h 1999487"/>
                <a:gd name="connsiteX6" fmla="*/ 2007618 w 2409142"/>
                <a:gd name="connsiteY6" fmla="*/ 1065632 h 1999487"/>
                <a:gd name="connsiteX7" fmla="*/ 2091658 w 2409142"/>
                <a:gd name="connsiteY7" fmla="*/ 1168356 h 1999487"/>
                <a:gd name="connsiteX8" fmla="*/ 2334440 w 2409142"/>
                <a:gd name="connsiteY8" fmla="*/ 1691315 h 1999487"/>
                <a:gd name="connsiteX9" fmla="*/ 2409142 w 2409142"/>
                <a:gd name="connsiteY9" fmla="*/ 1999487 h 199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9142" h="1999487">
                  <a:moveTo>
                    <a:pt x="0" y="1037"/>
                  </a:moveTo>
                  <a:cubicBezTo>
                    <a:pt x="73146" y="-520"/>
                    <a:pt x="146292" y="-2076"/>
                    <a:pt x="242782" y="10375"/>
                  </a:cubicBezTo>
                  <a:cubicBezTo>
                    <a:pt x="339272" y="22826"/>
                    <a:pt x="463775" y="44617"/>
                    <a:pt x="578941" y="75745"/>
                  </a:cubicBezTo>
                  <a:cubicBezTo>
                    <a:pt x="694107" y="106873"/>
                    <a:pt x="818610" y="148897"/>
                    <a:pt x="933776" y="197146"/>
                  </a:cubicBezTo>
                  <a:cubicBezTo>
                    <a:pt x="1048942" y="245395"/>
                    <a:pt x="1143875" y="284306"/>
                    <a:pt x="1269935" y="365240"/>
                  </a:cubicBezTo>
                  <a:cubicBezTo>
                    <a:pt x="1395995" y="446174"/>
                    <a:pt x="1567187" y="566019"/>
                    <a:pt x="1690134" y="682751"/>
                  </a:cubicBezTo>
                  <a:cubicBezTo>
                    <a:pt x="1813081" y="799483"/>
                    <a:pt x="1940697" y="984698"/>
                    <a:pt x="2007618" y="1065632"/>
                  </a:cubicBezTo>
                  <a:cubicBezTo>
                    <a:pt x="2074539" y="1146566"/>
                    <a:pt x="2037188" y="1064076"/>
                    <a:pt x="2091658" y="1168356"/>
                  </a:cubicBezTo>
                  <a:cubicBezTo>
                    <a:pt x="2146128" y="1272636"/>
                    <a:pt x="2281526" y="1552793"/>
                    <a:pt x="2334440" y="1691315"/>
                  </a:cubicBezTo>
                  <a:cubicBezTo>
                    <a:pt x="2387354" y="1829837"/>
                    <a:pt x="2409142" y="1999487"/>
                    <a:pt x="2409142" y="1999487"/>
                  </a:cubicBezTo>
                </a:path>
              </a:pathLst>
            </a:custGeom>
            <a:ln w="7620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6718828" y="3156431"/>
              <a:ext cx="2348135" cy="1961096"/>
            </a:xfrm>
            <a:custGeom>
              <a:avLst/>
              <a:gdLst>
                <a:gd name="connsiteX0" fmla="*/ 2269075 w 2269075"/>
                <a:gd name="connsiteY0" fmla="*/ 0 h 1764987"/>
                <a:gd name="connsiteX1" fmla="*/ 1998280 w 2269075"/>
                <a:gd name="connsiteY1" fmla="*/ 28016 h 1764987"/>
                <a:gd name="connsiteX2" fmla="*/ 1727486 w 2269075"/>
                <a:gd name="connsiteY2" fmla="*/ 93386 h 1764987"/>
                <a:gd name="connsiteX3" fmla="*/ 1494042 w 2269075"/>
                <a:gd name="connsiteY3" fmla="*/ 158755 h 1764987"/>
                <a:gd name="connsiteX4" fmla="*/ 1251260 w 2269075"/>
                <a:gd name="connsiteY4" fmla="*/ 270818 h 1764987"/>
                <a:gd name="connsiteX5" fmla="*/ 1017816 w 2269075"/>
                <a:gd name="connsiteY5" fmla="*/ 410896 h 1764987"/>
                <a:gd name="connsiteX6" fmla="*/ 821723 w 2269075"/>
                <a:gd name="connsiteY6" fmla="*/ 541636 h 1764987"/>
                <a:gd name="connsiteX7" fmla="*/ 541590 w 2269075"/>
                <a:gd name="connsiteY7" fmla="*/ 812454 h 1764987"/>
                <a:gd name="connsiteX8" fmla="*/ 373511 w 2269075"/>
                <a:gd name="connsiteY8" fmla="*/ 1017902 h 1764987"/>
                <a:gd name="connsiteX9" fmla="*/ 261457 w 2269075"/>
                <a:gd name="connsiteY9" fmla="*/ 1195335 h 1764987"/>
                <a:gd name="connsiteX10" fmla="*/ 130729 w 2269075"/>
                <a:gd name="connsiteY10" fmla="*/ 1456814 h 1764987"/>
                <a:gd name="connsiteX11" fmla="*/ 0 w 2269075"/>
                <a:gd name="connsiteY11" fmla="*/ 1764987 h 17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9075" h="1764987">
                  <a:moveTo>
                    <a:pt x="2269075" y="0"/>
                  </a:moveTo>
                  <a:cubicBezTo>
                    <a:pt x="2178810" y="6226"/>
                    <a:pt x="2088545" y="12452"/>
                    <a:pt x="1998280" y="28016"/>
                  </a:cubicBezTo>
                  <a:cubicBezTo>
                    <a:pt x="1908015" y="43580"/>
                    <a:pt x="1811526" y="71596"/>
                    <a:pt x="1727486" y="93386"/>
                  </a:cubicBezTo>
                  <a:cubicBezTo>
                    <a:pt x="1643446" y="115176"/>
                    <a:pt x="1573413" y="129183"/>
                    <a:pt x="1494042" y="158755"/>
                  </a:cubicBezTo>
                  <a:cubicBezTo>
                    <a:pt x="1414671" y="188327"/>
                    <a:pt x="1330631" y="228795"/>
                    <a:pt x="1251260" y="270818"/>
                  </a:cubicBezTo>
                  <a:cubicBezTo>
                    <a:pt x="1171889" y="312841"/>
                    <a:pt x="1089405" y="365760"/>
                    <a:pt x="1017816" y="410896"/>
                  </a:cubicBezTo>
                  <a:cubicBezTo>
                    <a:pt x="946227" y="456032"/>
                    <a:pt x="901094" y="474710"/>
                    <a:pt x="821723" y="541636"/>
                  </a:cubicBezTo>
                  <a:cubicBezTo>
                    <a:pt x="742352" y="608562"/>
                    <a:pt x="616292" y="733077"/>
                    <a:pt x="541590" y="812454"/>
                  </a:cubicBezTo>
                  <a:cubicBezTo>
                    <a:pt x="466888" y="891831"/>
                    <a:pt x="420200" y="954089"/>
                    <a:pt x="373511" y="1017902"/>
                  </a:cubicBezTo>
                  <a:cubicBezTo>
                    <a:pt x="326822" y="1081715"/>
                    <a:pt x="301921" y="1122183"/>
                    <a:pt x="261457" y="1195335"/>
                  </a:cubicBezTo>
                  <a:cubicBezTo>
                    <a:pt x="220993" y="1268487"/>
                    <a:pt x="174305" y="1361872"/>
                    <a:pt x="130729" y="1456814"/>
                  </a:cubicBezTo>
                  <a:cubicBezTo>
                    <a:pt x="87153" y="1551756"/>
                    <a:pt x="0" y="1764987"/>
                    <a:pt x="0" y="1764987"/>
                  </a:cubicBezTo>
                </a:path>
              </a:pathLst>
            </a:custGeom>
            <a:ln w="7620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7021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fficher l'image d'origi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383" y="0"/>
            <a:ext cx="4820618" cy="65351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0" y="0"/>
            <a:ext cx="432338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ETUDE D’UNE PLANCHE DE BD : « C’était la guerre des tranchées » de TARDI</a:t>
            </a:r>
            <a:r>
              <a:rPr lang="fr-FR" sz="1100" dirty="0"/>
              <a:t> </a:t>
            </a:r>
            <a:endParaRPr lang="fr-FR" sz="1100" dirty="0" smtClean="0"/>
          </a:p>
          <a:p>
            <a:r>
              <a:rPr lang="fr-FR" sz="2000" b="1" dirty="0" smtClean="0">
                <a:solidFill>
                  <a:srgbClr val="FF0000"/>
                </a:solidFill>
                <a:latin typeface="Arial"/>
                <a:cs typeface="Arial"/>
              </a:rPr>
              <a:t>6.Les </a:t>
            </a:r>
            <a:r>
              <a:rPr lang="fr-FR" sz="2000" b="1" dirty="0">
                <a:solidFill>
                  <a:srgbClr val="FF0000"/>
                </a:solidFill>
                <a:latin typeface="Arial"/>
                <a:cs typeface="Arial"/>
              </a:rPr>
              <a:t>différents plans </a:t>
            </a:r>
            <a:r>
              <a:rPr lang="fr-FR" sz="2000" b="1" dirty="0" smtClean="0">
                <a:solidFill>
                  <a:srgbClr val="FF0000"/>
                </a:solidFill>
                <a:latin typeface="Arial"/>
                <a:cs typeface="Arial"/>
              </a:rPr>
              <a:t>des vignettes :</a:t>
            </a:r>
            <a:endParaRPr lang="fr-FR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6449" y="-2416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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591960" y="322864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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8753524" y="3306332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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7658672" y="206317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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328352" y="2088947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</a:t>
            </a:r>
            <a:r>
              <a:rPr lang="fr-FR" dirty="0" smtClean="0"/>
              <a:t> </a:t>
            </a:r>
            <a:endParaRPr lang="fr-FR" dirty="0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518867"/>
              </p:ext>
            </p:extLst>
          </p:nvPr>
        </p:nvGraphicFramePr>
        <p:xfrm>
          <a:off x="1244256" y="3915639"/>
          <a:ext cx="7899744" cy="121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034"/>
                <a:gridCol w="1279273"/>
                <a:gridCol w="2216762"/>
                <a:gridCol w="36286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N° vignette</a:t>
                      </a:r>
                      <a:endParaRPr lang="fr-FR"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Type de plan</a:t>
                      </a:r>
                      <a:endParaRPr lang="fr-FR"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Caractéristiques visuelles</a:t>
                      </a:r>
                      <a:endParaRPr lang="fr-FR"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Effets recherchés, objectifs</a:t>
                      </a:r>
                      <a:endParaRPr lang="fr-FR"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Wingdings 2"/>
                        </a:rPr>
                        <a:t></a:t>
                      </a:r>
                      <a:r>
                        <a:rPr lang="fr-FR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Wingdings 2"/>
                        </a:rPr>
                        <a:t> </a:t>
                      </a:r>
                      <a:r>
                        <a:rPr lang="fr-FR" sz="2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Wingdings 2"/>
                        </a:rPr>
                        <a:t></a:t>
                      </a:r>
                      <a:endParaRPr lang="fr-FR" sz="2400" dirty="0" smtClean="0">
                        <a:latin typeface="Arial"/>
                        <a:cs typeface="Arial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Arial"/>
                          <a:cs typeface="Arial"/>
                        </a:rPr>
                        <a:t>rapproché </a:t>
                      </a:r>
                      <a:endParaRPr lang="fr-FR" sz="1600" dirty="0">
                        <a:latin typeface="Arial"/>
                        <a:cs typeface="Arial"/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Arial"/>
                          <a:cs typeface="Arial"/>
                        </a:rPr>
                        <a:t>Désolation</a:t>
                      </a:r>
                    </a:p>
                    <a:p>
                      <a:r>
                        <a:rPr lang="fr-FR" sz="1600" dirty="0" smtClean="0">
                          <a:latin typeface="Arial"/>
                          <a:cs typeface="Arial"/>
                        </a:rPr>
                        <a:t>Durée : décomposition cadavre, fumée</a:t>
                      </a:r>
                      <a:endParaRPr lang="fr-FR" sz="1600" dirty="0">
                        <a:latin typeface="Arial"/>
                        <a:cs typeface="Arial"/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Arial"/>
                          <a:cs typeface="Arial"/>
                        </a:rPr>
                        <a:t>Ampleur</a:t>
                      </a:r>
                      <a:r>
                        <a:rPr lang="fr-FR" sz="1600" baseline="0" dirty="0" smtClean="0">
                          <a:latin typeface="Arial"/>
                          <a:cs typeface="Arial"/>
                        </a:rPr>
                        <a:t> du conflit : durée et dégâts</a:t>
                      </a:r>
                      <a:endParaRPr lang="fr-FR" sz="1600" dirty="0">
                        <a:latin typeface="Arial"/>
                        <a:cs typeface="Arial"/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946136"/>
              </p:ext>
            </p:extLst>
          </p:nvPr>
        </p:nvGraphicFramePr>
        <p:xfrm>
          <a:off x="0" y="1540255"/>
          <a:ext cx="7899744" cy="96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034"/>
                <a:gridCol w="1279273"/>
                <a:gridCol w="2216762"/>
                <a:gridCol w="36286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N° vignette</a:t>
                      </a:r>
                      <a:endParaRPr lang="fr-FR"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Type de plan</a:t>
                      </a:r>
                      <a:endParaRPr lang="fr-FR"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Caractéristiques visuelles</a:t>
                      </a:r>
                      <a:endParaRPr lang="fr-FR"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Effets recherchés, objectifs</a:t>
                      </a:r>
                      <a:endParaRPr lang="fr-FR"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Wingdings 2"/>
                        </a:rPr>
                        <a:t></a:t>
                      </a:r>
                      <a:endParaRPr lang="fr-FR" sz="2400" dirty="0">
                        <a:latin typeface="Arial"/>
                        <a:cs typeface="Arial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Arial"/>
                          <a:cs typeface="Arial"/>
                        </a:rPr>
                        <a:t>d’ensemble</a:t>
                      </a:r>
                      <a:endParaRPr lang="fr-FR" sz="1600" dirty="0">
                        <a:latin typeface="Arial"/>
                        <a:cs typeface="Arial"/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Arial"/>
                          <a:cs typeface="Arial"/>
                        </a:rPr>
                        <a:t>Enchevêtrement</a:t>
                      </a:r>
                    </a:p>
                    <a:p>
                      <a:r>
                        <a:rPr lang="fr-FR" sz="1600" dirty="0" smtClean="0">
                          <a:latin typeface="Arial"/>
                          <a:cs typeface="Arial"/>
                        </a:rPr>
                        <a:t>Exiguïté, temps figé </a:t>
                      </a:r>
                      <a:endParaRPr lang="fr-FR" sz="1600" dirty="0">
                        <a:latin typeface="Arial"/>
                        <a:cs typeface="Arial"/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Arial"/>
                          <a:cs typeface="Arial"/>
                        </a:rPr>
                        <a:t>Montrer le décor : no man’s land GG</a:t>
                      </a:r>
                    </a:p>
                    <a:p>
                      <a:r>
                        <a:rPr lang="fr-FR" sz="1600" dirty="0" smtClean="0">
                          <a:latin typeface="Arial"/>
                          <a:cs typeface="Arial"/>
                        </a:rPr>
                        <a:t>Situer le</a:t>
                      </a:r>
                      <a:r>
                        <a:rPr lang="fr-FR" sz="1600" baseline="0" dirty="0" smtClean="0">
                          <a:latin typeface="Arial"/>
                          <a:cs typeface="Arial"/>
                        </a:rPr>
                        <a:t> lieu et l’époque de l’action</a:t>
                      </a:r>
                      <a:endParaRPr lang="fr-FR" sz="1600" dirty="0">
                        <a:latin typeface="Arial"/>
                        <a:cs typeface="Arial"/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397900"/>
              </p:ext>
            </p:extLst>
          </p:nvPr>
        </p:nvGraphicFramePr>
        <p:xfrm>
          <a:off x="1244257" y="1803044"/>
          <a:ext cx="7899744" cy="121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034"/>
                <a:gridCol w="1279273"/>
                <a:gridCol w="2216762"/>
                <a:gridCol w="36286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N° vignette</a:t>
                      </a:r>
                      <a:endParaRPr lang="fr-FR"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Type de plan</a:t>
                      </a:r>
                      <a:endParaRPr lang="fr-FR"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Caractéristiques visuelles</a:t>
                      </a:r>
                      <a:endParaRPr lang="fr-FR"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Effets recherchés, objectifs</a:t>
                      </a:r>
                      <a:endParaRPr lang="fr-FR"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Wingdings 2"/>
                        </a:rPr>
                        <a:t> </a:t>
                      </a:r>
                      <a:endParaRPr lang="fr-FR" sz="2400" dirty="0">
                        <a:latin typeface="Arial"/>
                        <a:cs typeface="Arial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Arial"/>
                          <a:cs typeface="Arial"/>
                        </a:rPr>
                        <a:t>moyen</a:t>
                      </a:r>
                      <a:endParaRPr lang="fr-FR" sz="1600" dirty="0">
                        <a:latin typeface="Arial"/>
                        <a:cs typeface="Arial"/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Arial"/>
                          <a:cs typeface="Arial"/>
                        </a:rPr>
                        <a:t>Accumulation / chaos</a:t>
                      </a:r>
                    </a:p>
                    <a:p>
                      <a:r>
                        <a:rPr lang="fr-FR" sz="1600" dirty="0" smtClean="0">
                          <a:latin typeface="Arial"/>
                          <a:cs typeface="Arial"/>
                        </a:rPr>
                        <a:t>Temps figé</a:t>
                      </a:r>
                      <a:endParaRPr lang="fr-FR" sz="1600" dirty="0">
                        <a:latin typeface="Arial"/>
                        <a:cs typeface="Arial"/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Arial"/>
                          <a:cs typeface="Arial"/>
                        </a:rPr>
                        <a:t>Mise en évidence de la mort de masse, de la destruction, de l’anéantissement (guerre totale)</a:t>
                      </a:r>
                      <a:endParaRPr lang="fr-FR" sz="1600" dirty="0">
                        <a:latin typeface="Arial"/>
                        <a:cs typeface="Arial"/>
                      </a:endParaRPr>
                    </a:p>
                  </a:txBody>
                  <a:tcPr marL="0" marR="0" marT="36000" marB="36000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350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fficher l'image d'origi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383" y="0"/>
            <a:ext cx="4820618" cy="65351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0" y="0"/>
            <a:ext cx="43233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ETUDE D’UNE PLANCHE DE BD : « C’était la guerre des tranchées » de TARDI</a:t>
            </a:r>
            <a:r>
              <a:rPr lang="fr-FR" sz="1100" dirty="0"/>
              <a:t> </a:t>
            </a:r>
          </a:p>
          <a:p>
            <a:pPr marL="228600" indent="-228600">
              <a:buFont typeface="+mj-lt"/>
              <a:buAutoNum type="arabicPeriod"/>
            </a:pPr>
            <a:endParaRPr lang="fr-FR" sz="1000" dirty="0">
              <a:latin typeface="Arial"/>
              <a:cs typeface="Arial"/>
            </a:endParaRPr>
          </a:p>
          <a:p>
            <a:pPr lvl="0">
              <a:spcAft>
                <a:spcPts val="8400"/>
              </a:spcAft>
            </a:pP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7.Ecrivez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le scénario de cette planche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lang="fr-FR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6449" y="-2416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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591960" y="322864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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8753524" y="3306332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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7658672" y="2063171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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328352" y="2088947"/>
            <a:ext cx="39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 2"/>
              </a:rPr>
              <a:t>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-1" y="1174424"/>
            <a:ext cx="4323383" cy="301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/>
              <a:t>Sur le front français de la première guerre mondiale, dans le no man’s land c’est le chaos.</a:t>
            </a:r>
          </a:p>
          <a:p>
            <a:pPr>
              <a:spcAft>
                <a:spcPts val="600"/>
              </a:spcAft>
            </a:pPr>
            <a:r>
              <a:rPr lang="fr-FR" dirty="0" smtClean="0"/>
              <a:t>De part et d’autre se trouvent les lignes allemande et française.</a:t>
            </a:r>
          </a:p>
          <a:p>
            <a:pPr>
              <a:spcAft>
                <a:spcPts val="600"/>
              </a:spcAft>
            </a:pPr>
            <a:r>
              <a:rPr lang="fr-FR" dirty="0" smtClean="0"/>
              <a:t>Au milieu des barbelés, des trous d’obus transformés en mares boueuses s’amoncellent dans les tranchées les cadavres décharnés, les morts des derniers combats alors qu’un blessé agonise.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4992748"/>
            <a:ext cx="3865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8400"/>
              </a:spcAft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.Donnez un titre à cette planche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17484" y="5362080"/>
            <a:ext cx="400589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La mort du soldat Binet.</a:t>
            </a:r>
          </a:p>
          <a:p>
            <a:r>
              <a:rPr lang="fr-FR" dirty="0" smtClean="0"/>
              <a:t>Dans le chaos du no man’s land.</a:t>
            </a:r>
          </a:p>
          <a:p>
            <a:r>
              <a:rPr lang="is-IS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323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fficher l'image d'origin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4774" y="0"/>
            <a:ext cx="34923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0" y="0"/>
            <a:ext cx="432338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ETUDE D’UNE PLANCHE DE BD : « C’était la guerre des tranchées » de TARDI</a:t>
            </a:r>
            <a:r>
              <a:rPr lang="fr-FR" sz="1100" dirty="0"/>
              <a:t> </a:t>
            </a:r>
            <a:endParaRPr lang="fr-FR" sz="1100" dirty="0" smtClean="0"/>
          </a:p>
          <a:p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000" b="1" dirty="0" smtClean="0">
                <a:solidFill>
                  <a:srgbClr val="FF0000"/>
                </a:solidFill>
              </a:rPr>
              <a:t>Zoom sur les tranchées allemandes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4835162" y="709730"/>
            <a:ext cx="2719085" cy="5262904"/>
          </a:xfrm>
          <a:custGeom>
            <a:avLst/>
            <a:gdLst>
              <a:gd name="connsiteX0" fmla="*/ 1797 w 2719085"/>
              <a:gd name="connsiteY0" fmla="*/ 0 h 5262904"/>
              <a:gd name="connsiteX1" fmla="*/ 113850 w 2719085"/>
              <a:gd name="connsiteY1" fmla="*/ 336188 h 5262904"/>
              <a:gd name="connsiteX2" fmla="*/ 730142 w 2719085"/>
              <a:gd name="connsiteY2" fmla="*/ 831131 h 5262904"/>
              <a:gd name="connsiteX3" fmla="*/ 1449149 w 2719085"/>
              <a:gd name="connsiteY3" fmla="*/ 1101949 h 5262904"/>
              <a:gd name="connsiteX4" fmla="*/ 1803984 w 2719085"/>
              <a:gd name="connsiteY4" fmla="*/ 1288720 h 5262904"/>
              <a:gd name="connsiteX5" fmla="*/ 2121468 w 2719085"/>
              <a:gd name="connsiteY5" fmla="*/ 1438137 h 5262904"/>
              <a:gd name="connsiteX6" fmla="*/ 2298885 w 2719085"/>
              <a:gd name="connsiteY6" fmla="*/ 1587554 h 5262904"/>
              <a:gd name="connsiteX7" fmla="*/ 2401601 w 2719085"/>
              <a:gd name="connsiteY7" fmla="*/ 1783664 h 5262904"/>
              <a:gd name="connsiteX8" fmla="*/ 2438952 w 2719085"/>
              <a:gd name="connsiteY8" fmla="*/ 2017128 h 5262904"/>
              <a:gd name="connsiteX9" fmla="*/ 2410939 w 2719085"/>
              <a:gd name="connsiteY9" fmla="*/ 2166544 h 5262904"/>
              <a:gd name="connsiteX10" fmla="*/ 2270872 w 2719085"/>
              <a:gd name="connsiteY10" fmla="*/ 2381331 h 5262904"/>
              <a:gd name="connsiteX11" fmla="*/ 2000077 w 2719085"/>
              <a:gd name="connsiteY11" fmla="*/ 2642811 h 5262904"/>
              <a:gd name="connsiteX12" fmla="*/ 1831998 w 2719085"/>
              <a:gd name="connsiteY12" fmla="*/ 2792227 h 5262904"/>
              <a:gd name="connsiteX13" fmla="*/ 1411798 w 2719085"/>
              <a:gd name="connsiteY13" fmla="*/ 3091061 h 5262904"/>
              <a:gd name="connsiteX14" fmla="*/ 1374447 w 2719085"/>
              <a:gd name="connsiteY14" fmla="*/ 3445926 h 5262904"/>
              <a:gd name="connsiteX15" fmla="*/ 1486500 w 2719085"/>
              <a:gd name="connsiteY15" fmla="*/ 3642036 h 5262904"/>
              <a:gd name="connsiteX16" fmla="*/ 1383785 w 2719085"/>
              <a:gd name="connsiteY16" fmla="*/ 3931531 h 5262904"/>
              <a:gd name="connsiteX17" fmla="*/ 1084977 w 2719085"/>
              <a:gd name="connsiteY17" fmla="*/ 4146318 h 5262904"/>
              <a:gd name="connsiteX18" fmla="*/ 272592 w 2719085"/>
              <a:gd name="connsiteY18" fmla="*/ 4659938 h 5262904"/>
              <a:gd name="connsiteX19" fmla="*/ 225903 w 2719085"/>
              <a:gd name="connsiteY19" fmla="*/ 5173559 h 5262904"/>
              <a:gd name="connsiteX20" fmla="*/ 1327759 w 2719085"/>
              <a:gd name="connsiteY20" fmla="*/ 5238928 h 5262904"/>
              <a:gd name="connsiteX21" fmla="*/ 1990739 w 2719085"/>
              <a:gd name="connsiteY21" fmla="*/ 4912079 h 5262904"/>
              <a:gd name="connsiteX22" fmla="*/ 2719085 w 2719085"/>
              <a:gd name="connsiteY22" fmla="*/ 4519860 h 526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19085" h="5262904">
                <a:moveTo>
                  <a:pt x="1797" y="0"/>
                </a:moveTo>
                <a:cubicBezTo>
                  <a:pt x="-2872" y="98833"/>
                  <a:pt x="-7541" y="197666"/>
                  <a:pt x="113850" y="336188"/>
                </a:cubicBezTo>
                <a:cubicBezTo>
                  <a:pt x="235241" y="474710"/>
                  <a:pt x="507592" y="703504"/>
                  <a:pt x="730142" y="831131"/>
                </a:cubicBezTo>
                <a:cubicBezTo>
                  <a:pt x="952692" y="958758"/>
                  <a:pt x="1270175" y="1025684"/>
                  <a:pt x="1449149" y="1101949"/>
                </a:cubicBezTo>
                <a:cubicBezTo>
                  <a:pt x="1628123" y="1178214"/>
                  <a:pt x="1691931" y="1232689"/>
                  <a:pt x="1803984" y="1288720"/>
                </a:cubicBezTo>
                <a:cubicBezTo>
                  <a:pt x="1916037" y="1344751"/>
                  <a:pt x="2038985" y="1388331"/>
                  <a:pt x="2121468" y="1438137"/>
                </a:cubicBezTo>
                <a:cubicBezTo>
                  <a:pt x="2203951" y="1487943"/>
                  <a:pt x="2252196" y="1529966"/>
                  <a:pt x="2298885" y="1587554"/>
                </a:cubicBezTo>
                <a:cubicBezTo>
                  <a:pt x="2345574" y="1645142"/>
                  <a:pt x="2378257" y="1712068"/>
                  <a:pt x="2401601" y="1783664"/>
                </a:cubicBezTo>
                <a:cubicBezTo>
                  <a:pt x="2424945" y="1855260"/>
                  <a:pt x="2437396" y="1953315"/>
                  <a:pt x="2438952" y="2017128"/>
                </a:cubicBezTo>
                <a:cubicBezTo>
                  <a:pt x="2440508" y="2080941"/>
                  <a:pt x="2438952" y="2105843"/>
                  <a:pt x="2410939" y="2166544"/>
                </a:cubicBezTo>
                <a:cubicBezTo>
                  <a:pt x="2382926" y="2227245"/>
                  <a:pt x="2339349" y="2301953"/>
                  <a:pt x="2270872" y="2381331"/>
                </a:cubicBezTo>
                <a:cubicBezTo>
                  <a:pt x="2202395" y="2460709"/>
                  <a:pt x="2073223" y="2574328"/>
                  <a:pt x="2000077" y="2642811"/>
                </a:cubicBezTo>
                <a:cubicBezTo>
                  <a:pt x="1926931" y="2711294"/>
                  <a:pt x="1930045" y="2717519"/>
                  <a:pt x="1831998" y="2792227"/>
                </a:cubicBezTo>
                <a:cubicBezTo>
                  <a:pt x="1733952" y="2866935"/>
                  <a:pt x="1488057" y="2982111"/>
                  <a:pt x="1411798" y="3091061"/>
                </a:cubicBezTo>
                <a:cubicBezTo>
                  <a:pt x="1335540" y="3200011"/>
                  <a:pt x="1361997" y="3354097"/>
                  <a:pt x="1374447" y="3445926"/>
                </a:cubicBezTo>
                <a:cubicBezTo>
                  <a:pt x="1386897" y="3537755"/>
                  <a:pt x="1484944" y="3561102"/>
                  <a:pt x="1486500" y="3642036"/>
                </a:cubicBezTo>
                <a:cubicBezTo>
                  <a:pt x="1488056" y="3722970"/>
                  <a:pt x="1450706" y="3847484"/>
                  <a:pt x="1383785" y="3931531"/>
                </a:cubicBezTo>
                <a:cubicBezTo>
                  <a:pt x="1316864" y="4015578"/>
                  <a:pt x="1270176" y="4024917"/>
                  <a:pt x="1084977" y="4146318"/>
                </a:cubicBezTo>
                <a:cubicBezTo>
                  <a:pt x="899778" y="4267719"/>
                  <a:pt x="415771" y="4488731"/>
                  <a:pt x="272592" y="4659938"/>
                </a:cubicBezTo>
                <a:cubicBezTo>
                  <a:pt x="129413" y="4831145"/>
                  <a:pt x="50042" y="5077061"/>
                  <a:pt x="225903" y="5173559"/>
                </a:cubicBezTo>
                <a:cubicBezTo>
                  <a:pt x="401764" y="5270057"/>
                  <a:pt x="1033620" y="5282508"/>
                  <a:pt x="1327759" y="5238928"/>
                </a:cubicBezTo>
                <a:cubicBezTo>
                  <a:pt x="1621898" y="5195348"/>
                  <a:pt x="1758851" y="5031924"/>
                  <a:pt x="1990739" y="4912079"/>
                </a:cubicBezTo>
                <a:cubicBezTo>
                  <a:pt x="2222627" y="4792234"/>
                  <a:pt x="2719085" y="4519860"/>
                  <a:pt x="2719085" y="451986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47" y="1046440"/>
            <a:ext cx="2819626" cy="195715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47" y="3352541"/>
            <a:ext cx="3134432" cy="220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1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fficher l'image d'origin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8285" y="0"/>
            <a:ext cx="36697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0" y="0"/>
            <a:ext cx="432338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ETUDE D’UNE PLANCHE DE BD : « C’était la guerre des tranchées » de TARDI</a:t>
            </a:r>
            <a:r>
              <a:rPr lang="fr-FR" sz="1100" dirty="0"/>
              <a:t> </a:t>
            </a:r>
            <a:endParaRPr lang="fr-FR" sz="1100" dirty="0" smtClean="0"/>
          </a:p>
          <a:p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000" b="1" dirty="0" smtClean="0">
                <a:solidFill>
                  <a:srgbClr val="FF0000"/>
                </a:solidFill>
              </a:rPr>
              <a:t>Zoom sur les lignes françaises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4900"/>
            <a:ext cx="3857509" cy="19581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057" y="3308010"/>
            <a:ext cx="2794000" cy="2171700"/>
          </a:xfrm>
          <a:prstGeom prst="rect">
            <a:avLst/>
          </a:prstGeom>
        </p:spPr>
      </p:pic>
      <p:grpSp>
        <p:nvGrpSpPr>
          <p:cNvPr id="20" name="Grouper 19"/>
          <p:cNvGrpSpPr/>
          <p:nvPr/>
        </p:nvGrpSpPr>
        <p:grpSpPr>
          <a:xfrm>
            <a:off x="5135767" y="765761"/>
            <a:ext cx="3386122" cy="5752549"/>
            <a:chOff x="5135767" y="765761"/>
            <a:chExt cx="3386122" cy="5752549"/>
          </a:xfrm>
        </p:grpSpPr>
        <p:sp>
          <p:nvSpPr>
            <p:cNvPr id="2" name="Forme libre 1"/>
            <p:cNvSpPr/>
            <p:nvPr/>
          </p:nvSpPr>
          <p:spPr>
            <a:xfrm>
              <a:off x="5798748" y="765761"/>
              <a:ext cx="2203992" cy="4230365"/>
            </a:xfrm>
            <a:custGeom>
              <a:avLst/>
              <a:gdLst>
                <a:gd name="connsiteX0" fmla="*/ 1839538 w 2203992"/>
                <a:gd name="connsiteY0" fmla="*/ 0 h 4230365"/>
                <a:gd name="connsiteX1" fmla="*/ 1811525 w 2203992"/>
                <a:gd name="connsiteY1" fmla="*/ 336188 h 4230365"/>
                <a:gd name="connsiteX2" fmla="*/ 1867552 w 2203992"/>
                <a:gd name="connsiteY2" fmla="*/ 448251 h 4230365"/>
                <a:gd name="connsiteX3" fmla="*/ 1951592 w 2203992"/>
                <a:gd name="connsiteY3" fmla="*/ 457589 h 4230365"/>
                <a:gd name="connsiteX4" fmla="*/ 1988943 w 2203992"/>
                <a:gd name="connsiteY4" fmla="*/ 410897 h 4230365"/>
                <a:gd name="connsiteX5" fmla="*/ 1998280 w 2203992"/>
                <a:gd name="connsiteY5" fmla="*/ 345527 h 4230365"/>
                <a:gd name="connsiteX6" fmla="*/ 1942254 w 2203992"/>
                <a:gd name="connsiteY6" fmla="*/ 298834 h 4230365"/>
                <a:gd name="connsiteX7" fmla="*/ 1895565 w 2203992"/>
                <a:gd name="connsiteY7" fmla="*/ 298834 h 4230365"/>
                <a:gd name="connsiteX8" fmla="*/ 1858214 w 2203992"/>
                <a:gd name="connsiteY8" fmla="*/ 410897 h 4230365"/>
                <a:gd name="connsiteX9" fmla="*/ 1895565 w 2203992"/>
                <a:gd name="connsiteY9" fmla="*/ 672376 h 4230365"/>
                <a:gd name="connsiteX10" fmla="*/ 1932916 w 2203992"/>
                <a:gd name="connsiteY10" fmla="*/ 812454 h 4230365"/>
                <a:gd name="connsiteX11" fmla="*/ 2035631 w 2203992"/>
                <a:gd name="connsiteY11" fmla="*/ 849809 h 4230365"/>
                <a:gd name="connsiteX12" fmla="*/ 2072982 w 2203992"/>
                <a:gd name="connsiteY12" fmla="*/ 784439 h 4230365"/>
                <a:gd name="connsiteX13" fmla="*/ 2044969 w 2203992"/>
                <a:gd name="connsiteY13" fmla="*/ 728408 h 4230365"/>
                <a:gd name="connsiteX14" fmla="*/ 2007618 w 2203992"/>
                <a:gd name="connsiteY14" fmla="*/ 691053 h 4230365"/>
                <a:gd name="connsiteX15" fmla="*/ 1951592 w 2203992"/>
                <a:gd name="connsiteY15" fmla="*/ 700392 h 4230365"/>
                <a:gd name="connsiteX16" fmla="*/ 1914241 w 2203992"/>
                <a:gd name="connsiteY16" fmla="*/ 784439 h 4230365"/>
                <a:gd name="connsiteX17" fmla="*/ 2016956 w 2203992"/>
                <a:gd name="connsiteY17" fmla="*/ 905840 h 4230365"/>
                <a:gd name="connsiteX18" fmla="*/ 2054307 w 2203992"/>
                <a:gd name="connsiteY18" fmla="*/ 1083273 h 4230365"/>
                <a:gd name="connsiteX19" fmla="*/ 2054307 w 2203992"/>
                <a:gd name="connsiteY19" fmla="*/ 1214012 h 4230365"/>
                <a:gd name="connsiteX20" fmla="*/ 2147684 w 2203992"/>
                <a:gd name="connsiteY20" fmla="*/ 1260705 h 4230365"/>
                <a:gd name="connsiteX21" fmla="*/ 2203711 w 2203992"/>
                <a:gd name="connsiteY21" fmla="*/ 1111288 h 4230365"/>
                <a:gd name="connsiteX22" fmla="*/ 2166360 w 2203992"/>
                <a:gd name="connsiteY22" fmla="*/ 1083273 h 4230365"/>
                <a:gd name="connsiteX23" fmla="*/ 2100996 w 2203992"/>
                <a:gd name="connsiteY23" fmla="*/ 1167320 h 4230365"/>
                <a:gd name="connsiteX24" fmla="*/ 2044969 w 2203992"/>
                <a:gd name="connsiteY24" fmla="*/ 1391445 h 4230365"/>
                <a:gd name="connsiteX25" fmla="*/ 1988943 w 2203992"/>
                <a:gd name="connsiteY25" fmla="*/ 1979774 h 4230365"/>
                <a:gd name="connsiteX26" fmla="*/ 1979605 w 2203992"/>
                <a:gd name="connsiteY26" fmla="*/ 2175883 h 4230365"/>
                <a:gd name="connsiteX27" fmla="*/ 1876889 w 2203992"/>
                <a:gd name="connsiteY27" fmla="*/ 2315962 h 4230365"/>
                <a:gd name="connsiteX28" fmla="*/ 1727485 w 2203992"/>
                <a:gd name="connsiteY28" fmla="*/ 2418686 h 4230365"/>
                <a:gd name="connsiteX29" fmla="*/ 1475366 w 2203992"/>
                <a:gd name="connsiteY29" fmla="*/ 2456040 h 4230365"/>
                <a:gd name="connsiteX30" fmla="*/ 1241922 w 2203992"/>
                <a:gd name="connsiteY30" fmla="*/ 2400009 h 4230365"/>
                <a:gd name="connsiteX31" fmla="*/ 1167220 w 2203992"/>
                <a:gd name="connsiteY31" fmla="*/ 2185222 h 4230365"/>
                <a:gd name="connsiteX32" fmla="*/ 1157882 w 2203992"/>
                <a:gd name="connsiteY32" fmla="*/ 1979774 h 4230365"/>
                <a:gd name="connsiteX33" fmla="*/ 1288611 w 2203992"/>
                <a:gd name="connsiteY33" fmla="*/ 1821018 h 4230365"/>
                <a:gd name="connsiteX34" fmla="*/ 1466028 w 2203992"/>
                <a:gd name="connsiteY34" fmla="*/ 1764987 h 4230365"/>
                <a:gd name="connsiteX35" fmla="*/ 1699472 w 2203992"/>
                <a:gd name="connsiteY35" fmla="*/ 1783664 h 4230365"/>
                <a:gd name="connsiteX36" fmla="*/ 1886227 w 2203992"/>
                <a:gd name="connsiteY36" fmla="*/ 1839695 h 4230365"/>
                <a:gd name="connsiteX37" fmla="*/ 1970267 w 2203992"/>
                <a:gd name="connsiteY37" fmla="*/ 1961097 h 4230365"/>
                <a:gd name="connsiteX38" fmla="*/ 1951592 w 2203992"/>
                <a:gd name="connsiteY38" fmla="*/ 2231915 h 4230365"/>
                <a:gd name="connsiteX39" fmla="*/ 1578081 w 2203992"/>
                <a:gd name="connsiteY39" fmla="*/ 2605457 h 4230365"/>
                <a:gd name="connsiteX40" fmla="*/ 0 w 2203992"/>
                <a:gd name="connsiteY40" fmla="*/ 4230365 h 4230365"/>
                <a:gd name="connsiteX41" fmla="*/ 0 w 2203992"/>
                <a:gd name="connsiteY41" fmla="*/ 4230365 h 423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203992" h="4230365">
                  <a:moveTo>
                    <a:pt x="1839538" y="0"/>
                  </a:moveTo>
                  <a:cubicBezTo>
                    <a:pt x="1823197" y="130740"/>
                    <a:pt x="1806856" y="261480"/>
                    <a:pt x="1811525" y="336188"/>
                  </a:cubicBezTo>
                  <a:cubicBezTo>
                    <a:pt x="1816194" y="410896"/>
                    <a:pt x="1844208" y="428018"/>
                    <a:pt x="1867552" y="448251"/>
                  </a:cubicBezTo>
                  <a:cubicBezTo>
                    <a:pt x="1890897" y="468485"/>
                    <a:pt x="1931360" y="463815"/>
                    <a:pt x="1951592" y="457589"/>
                  </a:cubicBezTo>
                  <a:cubicBezTo>
                    <a:pt x="1971824" y="451363"/>
                    <a:pt x="1981162" y="429574"/>
                    <a:pt x="1988943" y="410897"/>
                  </a:cubicBezTo>
                  <a:cubicBezTo>
                    <a:pt x="1996724" y="392220"/>
                    <a:pt x="2006062" y="364204"/>
                    <a:pt x="1998280" y="345527"/>
                  </a:cubicBezTo>
                  <a:cubicBezTo>
                    <a:pt x="1990499" y="326850"/>
                    <a:pt x="1959373" y="306616"/>
                    <a:pt x="1942254" y="298834"/>
                  </a:cubicBezTo>
                  <a:cubicBezTo>
                    <a:pt x="1925135" y="291052"/>
                    <a:pt x="1909572" y="280157"/>
                    <a:pt x="1895565" y="298834"/>
                  </a:cubicBezTo>
                  <a:cubicBezTo>
                    <a:pt x="1881558" y="317511"/>
                    <a:pt x="1858214" y="348640"/>
                    <a:pt x="1858214" y="410897"/>
                  </a:cubicBezTo>
                  <a:cubicBezTo>
                    <a:pt x="1858214" y="473154"/>
                    <a:pt x="1883115" y="605450"/>
                    <a:pt x="1895565" y="672376"/>
                  </a:cubicBezTo>
                  <a:cubicBezTo>
                    <a:pt x="1908015" y="739302"/>
                    <a:pt x="1909572" y="782882"/>
                    <a:pt x="1932916" y="812454"/>
                  </a:cubicBezTo>
                  <a:cubicBezTo>
                    <a:pt x="1956260" y="842026"/>
                    <a:pt x="2012287" y="854478"/>
                    <a:pt x="2035631" y="849809"/>
                  </a:cubicBezTo>
                  <a:cubicBezTo>
                    <a:pt x="2058975" y="845140"/>
                    <a:pt x="2071426" y="804672"/>
                    <a:pt x="2072982" y="784439"/>
                  </a:cubicBezTo>
                  <a:cubicBezTo>
                    <a:pt x="2074538" y="764206"/>
                    <a:pt x="2055863" y="743972"/>
                    <a:pt x="2044969" y="728408"/>
                  </a:cubicBezTo>
                  <a:cubicBezTo>
                    <a:pt x="2034075" y="712844"/>
                    <a:pt x="2023181" y="695722"/>
                    <a:pt x="2007618" y="691053"/>
                  </a:cubicBezTo>
                  <a:cubicBezTo>
                    <a:pt x="1992055" y="686384"/>
                    <a:pt x="1967155" y="684828"/>
                    <a:pt x="1951592" y="700392"/>
                  </a:cubicBezTo>
                  <a:cubicBezTo>
                    <a:pt x="1936029" y="715956"/>
                    <a:pt x="1903347" y="750198"/>
                    <a:pt x="1914241" y="784439"/>
                  </a:cubicBezTo>
                  <a:cubicBezTo>
                    <a:pt x="1925135" y="818680"/>
                    <a:pt x="1993612" y="856034"/>
                    <a:pt x="2016956" y="905840"/>
                  </a:cubicBezTo>
                  <a:cubicBezTo>
                    <a:pt x="2040300" y="955646"/>
                    <a:pt x="2048082" y="1031911"/>
                    <a:pt x="2054307" y="1083273"/>
                  </a:cubicBezTo>
                  <a:cubicBezTo>
                    <a:pt x="2060532" y="1134635"/>
                    <a:pt x="2038744" y="1184440"/>
                    <a:pt x="2054307" y="1214012"/>
                  </a:cubicBezTo>
                  <a:cubicBezTo>
                    <a:pt x="2069870" y="1243584"/>
                    <a:pt x="2122783" y="1277826"/>
                    <a:pt x="2147684" y="1260705"/>
                  </a:cubicBezTo>
                  <a:cubicBezTo>
                    <a:pt x="2172585" y="1243584"/>
                    <a:pt x="2200598" y="1140860"/>
                    <a:pt x="2203711" y="1111288"/>
                  </a:cubicBezTo>
                  <a:cubicBezTo>
                    <a:pt x="2206824" y="1081716"/>
                    <a:pt x="2183479" y="1073934"/>
                    <a:pt x="2166360" y="1083273"/>
                  </a:cubicBezTo>
                  <a:cubicBezTo>
                    <a:pt x="2149241" y="1092612"/>
                    <a:pt x="2121228" y="1115958"/>
                    <a:pt x="2100996" y="1167320"/>
                  </a:cubicBezTo>
                  <a:cubicBezTo>
                    <a:pt x="2080764" y="1218682"/>
                    <a:pt x="2063644" y="1256036"/>
                    <a:pt x="2044969" y="1391445"/>
                  </a:cubicBezTo>
                  <a:cubicBezTo>
                    <a:pt x="2026294" y="1526854"/>
                    <a:pt x="1999837" y="1849034"/>
                    <a:pt x="1988943" y="1979774"/>
                  </a:cubicBezTo>
                  <a:cubicBezTo>
                    <a:pt x="1978049" y="2110514"/>
                    <a:pt x="1998281" y="2119852"/>
                    <a:pt x="1979605" y="2175883"/>
                  </a:cubicBezTo>
                  <a:cubicBezTo>
                    <a:pt x="1960929" y="2231914"/>
                    <a:pt x="1918909" y="2275495"/>
                    <a:pt x="1876889" y="2315962"/>
                  </a:cubicBezTo>
                  <a:cubicBezTo>
                    <a:pt x="1834869" y="2356429"/>
                    <a:pt x="1794405" y="2395340"/>
                    <a:pt x="1727485" y="2418686"/>
                  </a:cubicBezTo>
                  <a:cubicBezTo>
                    <a:pt x="1660565" y="2442032"/>
                    <a:pt x="1556293" y="2459153"/>
                    <a:pt x="1475366" y="2456040"/>
                  </a:cubicBezTo>
                  <a:cubicBezTo>
                    <a:pt x="1394439" y="2452927"/>
                    <a:pt x="1293280" y="2445145"/>
                    <a:pt x="1241922" y="2400009"/>
                  </a:cubicBezTo>
                  <a:cubicBezTo>
                    <a:pt x="1190564" y="2354873"/>
                    <a:pt x="1181227" y="2255261"/>
                    <a:pt x="1167220" y="2185222"/>
                  </a:cubicBezTo>
                  <a:cubicBezTo>
                    <a:pt x="1153213" y="2115183"/>
                    <a:pt x="1137650" y="2040475"/>
                    <a:pt x="1157882" y="1979774"/>
                  </a:cubicBezTo>
                  <a:cubicBezTo>
                    <a:pt x="1178114" y="1919073"/>
                    <a:pt x="1237253" y="1856816"/>
                    <a:pt x="1288611" y="1821018"/>
                  </a:cubicBezTo>
                  <a:cubicBezTo>
                    <a:pt x="1339969" y="1785220"/>
                    <a:pt x="1397551" y="1771213"/>
                    <a:pt x="1466028" y="1764987"/>
                  </a:cubicBezTo>
                  <a:cubicBezTo>
                    <a:pt x="1534505" y="1758761"/>
                    <a:pt x="1629439" y="1771213"/>
                    <a:pt x="1699472" y="1783664"/>
                  </a:cubicBezTo>
                  <a:cubicBezTo>
                    <a:pt x="1769505" y="1796115"/>
                    <a:pt x="1841094" y="1810123"/>
                    <a:pt x="1886227" y="1839695"/>
                  </a:cubicBezTo>
                  <a:cubicBezTo>
                    <a:pt x="1931360" y="1869267"/>
                    <a:pt x="1959373" y="1895727"/>
                    <a:pt x="1970267" y="1961097"/>
                  </a:cubicBezTo>
                  <a:cubicBezTo>
                    <a:pt x="1981161" y="2026467"/>
                    <a:pt x="2016956" y="2124522"/>
                    <a:pt x="1951592" y="2231915"/>
                  </a:cubicBezTo>
                  <a:cubicBezTo>
                    <a:pt x="1886228" y="2339308"/>
                    <a:pt x="1578081" y="2605457"/>
                    <a:pt x="1578081" y="2605457"/>
                  </a:cubicBezTo>
                  <a:lnTo>
                    <a:pt x="0" y="4230365"/>
                  </a:lnTo>
                  <a:lnTo>
                    <a:pt x="0" y="4230365"/>
                  </a:lnTo>
                </a:path>
              </a:pathLst>
            </a:custGeom>
            <a:ln w="5715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Forme libre 2"/>
            <p:cNvSpPr/>
            <p:nvPr/>
          </p:nvSpPr>
          <p:spPr>
            <a:xfrm>
              <a:off x="6336271" y="999225"/>
              <a:ext cx="2185618" cy="2830070"/>
            </a:xfrm>
            <a:custGeom>
              <a:avLst/>
              <a:gdLst>
                <a:gd name="connsiteX0" fmla="*/ 2077049 w 2185618"/>
                <a:gd name="connsiteY0" fmla="*/ 0 h 2830070"/>
                <a:gd name="connsiteX1" fmla="*/ 1852943 w 2185618"/>
                <a:gd name="connsiteY1" fmla="*/ 242803 h 2830070"/>
                <a:gd name="connsiteX2" fmla="*/ 1535459 w 2185618"/>
                <a:gd name="connsiteY2" fmla="*/ 485605 h 2830070"/>
                <a:gd name="connsiteX3" fmla="*/ 1348704 w 2185618"/>
                <a:gd name="connsiteY3" fmla="*/ 709730 h 2830070"/>
                <a:gd name="connsiteX4" fmla="*/ 1236651 w 2185618"/>
                <a:gd name="connsiteY4" fmla="*/ 887163 h 2830070"/>
                <a:gd name="connsiteX5" fmla="*/ 1292678 w 2185618"/>
                <a:gd name="connsiteY5" fmla="*/ 1214012 h 2830070"/>
                <a:gd name="connsiteX6" fmla="*/ 1544797 w 2185618"/>
                <a:gd name="connsiteY6" fmla="*/ 1260705 h 2830070"/>
                <a:gd name="connsiteX7" fmla="*/ 1778241 w 2185618"/>
                <a:gd name="connsiteY7" fmla="*/ 1176658 h 2830070"/>
                <a:gd name="connsiteX8" fmla="*/ 1600824 w 2185618"/>
                <a:gd name="connsiteY8" fmla="*/ 943194 h 2830070"/>
                <a:gd name="connsiteX9" fmla="*/ 1320691 w 2185618"/>
                <a:gd name="connsiteY9" fmla="*/ 821793 h 2830070"/>
                <a:gd name="connsiteX10" fmla="*/ 909830 w 2185618"/>
                <a:gd name="connsiteY10" fmla="*/ 784439 h 2830070"/>
                <a:gd name="connsiteX11" fmla="*/ 564333 w 2185618"/>
                <a:gd name="connsiteY11" fmla="*/ 980548 h 2830070"/>
                <a:gd name="connsiteX12" fmla="*/ 424266 w 2185618"/>
                <a:gd name="connsiteY12" fmla="*/ 1232689 h 2830070"/>
                <a:gd name="connsiteX13" fmla="*/ 498968 w 2185618"/>
                <a:gd name="connsiteY13" fmla="*/ 1522184 h 2830070"/>
                <a:gd name="connsiteX14" fmla="*/ 1236651 w 2185618"/>
                <a:gd name="connsiteY14" fmla="*/ 1307398 h 2830070"/>
                <a:gd name="connsiteX15" fmla="*/ 993869 w 2185618"/>
                <a:gd name="connsiteY15" fmla="*/ 1167319 h 2830070"/>
                <a:gd name="connsiteX16" fmla="*/ 676386 w 2185618"/>
                <a:gd name="connsiteY16" fmla="*/ 1157981 h 2830070"/>
                <a:gd name="connsiteX17" fmla="*/ 414928 w 2185618"/>
                <a:gd name="connsiteY17" fmla="*/ 1232689 h 2830070"/>
                <a:gd name="connsiteX18" fmla="*/ 237511 w 2185618"/>
                <a:gd name="connsiteY18" fmla="*/ 1428799 h 2830070"/>
                <a:gd name="connsiteX19" fmla="*/ 237511 w 2185618"/>
                <a:gd name="connsiteY19" fmla="*/ 1652924 h 2830070"/>
                <a:gd name="connsiteX20" fmla="*/ 116120 w 2185618"/>
                <a:gd name="connsiteY20" fmla="*/ 1989112 h 2830070"/>
                <a:gd name="connsiteX21" fmla="*/ 13405 w 2185618"/>
                <a:gd name="connsiteY21" fmla="*/ 2129190 h 2830070"/>
                <a:gd name="connsiteX22" fmla="*/ 433604 w 2185618"/>
                <a:gd name="connsiteY22" fmla="*/ 2698842 h 2830070"/>
                <a:gd name="connsiteX23" fmla="*/ 732412 w 2185618"/>
                <a:gd name="connsiteY23" fmla="*/ 2829582 h 2830070"/>
                <a:gd name="connsiteX24" fmla="*/ 1040558 w 2185618"/>
                <a:gd name="connsiteY24" fmla="*/ 2736196 h 2830070"/>
                <a:gd name="connsiteX25" fmla="*/ 1750228 w 2185618"/>
                <a:gd name="connsiteY25" fmla="*/ 2558764 h 2830070"/>
                <a:gd name="connsiteX26" fmla="*/ 2058374 w 2185618"/>
                <a:gd name="connsiteY26" fmla="*/ 2409347 h 2830070"/>
                <a:gd name="connsiteX27" fmla="*/ 2179765 w 2185618"/>
                <a:gd name="connsiteY27" fmla="*/ 2203899 h 2830070"/>
                <a:gd name="connsiteX28" fmla="*/ 1890294 w 2185618"/>
                <a:gd name="connsiteY28" fmla="*/ 2101175 h 2830070"/>
                <a:gd name="connsiteX29" fmla="*/ 1619499 w 2185618"/>
                <a:gd name="connsiteY29" fmla="*/ 2082498 h 2830070"/>
                <a:gd name="connsiteX30" fmla="*/ 1358042 w 2185618"/>
                <a:gd name="connsiteY30" fmla="*/ 2091836 h 2830070"/>
                <a:gd name="connsiteX31" fmla="*/ 1264664 w 2185618"/>
                <a:gd name="connsiteY31" fmla="*/ 2185222 h 2830070"/>
                <a:gd name="connsiteX32" fmla="*/ 835128 w 2185618"/>
                <a:gd name="connsiteY32" fmla="*/ 2231914 h 2830070"/>
                <a:gd name="connsiteX33" fmla="*/ 601684 w 2185618"/>
                <a:gd name="connsiteY33" fmla="*/ 1998451 h 2830070"/>
                <a:gd name="connsiteX34" fmla="*/ 452279 w 2185618"/>
                <a:gd name="connsiteY34" fmla="*/ 1979773 h 2830070"/>
                <a:gd name="connsiteX35" fmla="*/ 274862 w 2185618"/>
                <a:gd name="connsiteY35" fmla="*/ 1951758 h 2830070"/>
                <a:gd name="connsiteX36" fmla="*/ 97445 w 2185618"/>
                <a:gd name="connsiteY36" fmla="*/ 1942419 h 2830070"/>
                <a:gd name="connsiteX37" fmla="*/ 97445 w 2185618"/>
                <a:gd name="connsiteY37" fmla="*/ 1942419 h 2830070"/>
                <a:gd name="connsiteX38" fmla="*/ 97445 w 2185618"/>
                <a:gd name="connsiteY38" fmla="*/ 1942419 h 2830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85618" h="2830070">
                  <a:moveTo>
                    <a:pt x="2077049" y="0"/>
                  </a:moveTo>
                  <a:cubicBezTo>
                    <a:pt x="2010128" y="80934"/>
                    <a:pt x="1943208" y="161869"/>
                    <a:pt x="1852943" y="242803"/>
                  </a:cubicBezTo>
                  <a:cubicBezTo>
                    <a:pt x="1762678" y="323737"/>
                    <a:pt x="1619499" y="407784"/>
                    <a:pt x="1535459" y="485605"/>
                  </a:cubicBezTo>
                  <a:cubicBezTo>
                    <a:pt x="1451419" y="563426"/>
                    <a:pt x="1398505" y="642804"/>
                    <a:pt x="1348704" y="709730"/>
                  </a:cubicBezTo>
                  <a:cubicBezTo>
                    <a:pt x="1298903" y="776656"/>
                    <a:pt x="1245989" y="803116"/>
                    <a:pt x="1236651" y="887163"/>
                  </a:cubicBezTo>
                  <a:cubicBezTo>
                    <a:pt x="1227313" y="971210"/>
                    <a:pt x="1241320" y="1151755"/>
                    <a:pt x="1292678" y="1214012"/>
                  </a:cubicBezTo>
                  <a:cubicBezTo>
                    <a:pt x="1344036" y="1276269"/>
                    <a:pt x="1463870" y="1266931"/>
                    <a:pt x="1544797" y="1260705"/>
                  </a:cubicBezTo>
                  <a:cubicBezTo>
                    <a:pt x="1625724" y="1254479"/>
                    <a:pt x="1768903" y="1229576"/>
                    <a:pt x="1778241" y="1176658"/>
                  </a:cubicBezTo>
                  <a:cubicBezTo>
                    <a:pt x="1787579" y="1123740"/>
                    <a:pt x="1677082" y="1002338"/>
                    <a:pt x="1600824" y="943194"/>
                  </a:cubicBezTo>
                  <a:cubicBezTo>
                    <a:pt x="1524566" y="884050"/>
                    <a:pt x="1435857" y="848252"/>
                    <a:pt x="1320691" y="821793"/>
                  </a:cubicBezTo>
                  <a:cubicBezTo>
                    <a:pt x="1205525" y="795334"/>
                    <a:pt x="1035890" y="757980"/>
                    <a:pt x="909830" y="784439"/>
                  </a:cubicBezTo>
                  <a:cubicBezTo>
                    <a:pt x="783770" y="810898"/>
                    <a:pt x="645260" y="905840"/>
                    <a:pt x="564333" y="980548"/>
                  </a:cubicBezTo>
                  <a:cubicBezTo>
                    <a:pt x="483406" y="1055256"/>
                    <a:pt x="435160" y="1142416"/>
                    <a:pt x="424266" y="1232689"/>
                  </a:cubicBezTo>
                  <a:cubicBezTo>
                    <a:pt x="413372" y="1322962"/>
                    <a:pt x="363571" y="1509733"/>
                    <a:pt x="498968" y="1522184"/>
                  </a:cubicBezTo>
                  <a:cubicBezTo>
                    <a:pt x="634365" y="1534635"/>
                    <a:pt x="1154167" y="1366542"/>
                    <a:pt x="1236651" y="1307398"/>
                  </a:cubicBezTo>
                  <a:cubicBezTo>
                    <a:pt x="1319134" y="1248254"/>
                    <a:pt x="1087247" y="1192222"/>
                    <a:pt x="993869" y="1167319"/>
                  </a:cubicBezTo>
                  <a:cubicBezTo>
                    <a:pt x="900491" y="1142416"/>
                    <a:pt x="772876" y="1147086"/>
                    <a:pt x="676386" y="1157981"/>
                  </a:cubicBezTo>
                  <a:cubicBezTo>
                    <a:pt x="579896" y="1168876"/>
                    <a:pt x="488074" y="1187553"/>
                    <a:pt x="414928" y="1232689"/>
                  </a:cubicBezTo>
                  <a:cubicBezTo>
                    <a:pt x="341782" y="1277825"/>
                    <a:pt x="267080" y="1358760"/>
                    <a:pt x="237511" y="1428799"/>
                  </a:cubicBezTo>
                  <a:cubicBezTo>
                    <a:pt x="207942" y="1498838"/>
                    <a:pt x="257743" y="1559539"/>
                    <a:pt x="237511" y="1652924"/>
                  </a:cubicBezTo>
                  <a:cubicBezTo>
                    <a:pt x="217279" y="1746309"/>
                    <a:pt x="153471" y="1909734"/>
                    <a:pt x="116120" y="1989112"/>
                  </a:cubicBezTo>
                  <a:cubicBezTo>
                    <a:pt x="78769" y="2068490"/>
                    <a:pt x="-39509" y="2010902"/>
                    <a:pt x="13405" y="2129190"/>
                  </a:cubicBezTo>
                  <a:cubicBezTo>
                    <a:pt x="66319" y="2247478"/>
                    <a:pt x="313770" y="2582110"/>
                    <a:pt x="433604" y="2698842"/>
                  </a:cubicBezTo>
                  <a:cubicBezTo>
                    <a:pt x="553438" y="2815574"/>
                    <a:pt x="631253" y="2823356"/>
                    <a:pt x="732412" y="2829582"/>
                  </a:cubicBezTo>
                  <a:cubicBezTo>
                    <a:pt x="833571" y="2835808"/>
                    <a:pt x="870922" y="2781332"/>
                    <a:pt x="1040558" y="2736196"/>
                  </a:cubicBezTo>
                  <a:cubicBezTo>
                    <a:pt x="1210194" y="2691060"/>
                    <a:pt x="1580592" y="2613239"/>
                    <a:pt x="1750228" y="2558764"/>
                  </a:cubicBezTo>
                  <a:cubicBezTo>
                    <a:pt x="1919864" y="2504289"/>
                    <a:pt x="1986785" y="2468491"/>
                    <a:pt x="2058374" y="2409347"/>
                  </a:cubicBezTo>
                  <a:cubicBezTo>
                    <a:pt x="2129963" y="2350203"/>
                    <a:pt x="2207778" y="2255261"/>
                    <a:pt x="2179765" y="2203899"/>
                  </a:cubicBezTo>
                  <a:cubicBezTo>
                    <a:pt x="2151752" y="2152537"/>
                    <a:pt x="1983672" y="2121408"/>
                    <a:pt x="1890294" y="2101175"/>
                  </a:cubicBezTo>
                  <a:cubicBezTo>
                    <a:pt x="1796916" y="2080942"/>
                    <a:pt x="1708208" y="2084055"/>
                    <a:pt x="1619499" y="2082498"/>
                  </a:cubicBezTo>
                  <a:cubicBezTo>
                    <a:pt x="1530790" y="2080942"/>
                    <a:pt x="1417181" y="2074715"/>
                    <a:pt x="1358042" y="2091836"/>
                  </a:cubicBezTo>
                  <a:cubicBezTo>
                    <a:pt x="1298903" y="2108957"/>
                    <a:pt x="1351816" y="2161876"/>
                    <a:pt x="1264664" y="2185222"/>
                  </a:cubicBezTo>
                  <a:cubicBezTo>
                    <a:pt x="1177512" y="2208568"/>
                    <a:pt x="945625" y="2263043"/>
                    <a:pt x="835128" y="2231914"/>
                  </a:cubicBezTo>
                  <a:cubicBezTo>
                    <a:pt x="724631" y="2200786"/>
                    <a:pt x="665492" y="2040474"/>
                    <a:pt x="601684" y="1998451"/>
                  </a:cubicBezTo>
                  <a:cubicBezTo>
                    <a:pt x="537876" y="1956428"/>
                    <a:pt x="506749" y="1987555"/>
                    <a:pt x="452279" y="1979773"/>
                  </a:cubicBezTo>
                  <a:cubicBezTo>
                    <a:pt x="397809" y="1971991"/>
                    <a:pt x="334001" y="1957984"/>
                    <a:pt x="274862" y="1951758"/>
                  </a:cubicBezTo>
                  <a:cubicBezTo>
                    <a:pt x="215723" y="1945532"/>
                    <a:pt x="97445" y="1942419"/>
                    <a:pt x="97445" y="1942419"/>
                  </a:cubicBezTo>
                  <a:lnTo>
                    <a:pt x="97445" y="1942419"/>
                  </a:lnTo>
                  <a:lnTo>
                    <a:pt x="97445" y="1942419"/>
                  </a:lnTo>
                </a:path>
              </a:pathLst>
            </a:cu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13"/>
            <p:cNvCxnSpPr/>
            <p:nvPr/>
          </p:nvCxnSpPr>
          <p:spPr>
            <a:xfrm flipH="1">
              <a:off x="5135767" y="4631922"/>
              <a:ext cx="140067" cy="1886388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5201131" y="4342427"/>
              <a:ext cx="3286891" cy="1708955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88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fficher l'image d'origin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8285" y="0"/>
            <a:ext cx="36697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e libre 1"/>
          <p:cNvSpPr/>
          <p:nvPr/>
        </p:nvSpPr>
        <p:spPr>
          <a:xfrm>
            <a:off x="5798748" y="765761"/>
            <a:ext cx="2203992" cy="4230365"/>
          </a:xfrm>
          <a:custGeom>
            <a:avLst/>
            <a:gdLst>
              <a:gd name="connsiteX0" fmla="*/ 1839538 w 2203992"/>
              <a:gd name="connsiteY0" fmla="*/ 0 h 4230365"/>
              <a:gd name="connsiteX1" fmla="*/ 1811525 w 2203992"/>
              <a:gd name="connsiteY1" fmla="*/ 336188 h 4230365"/>
              <a:gd name="connsiteX2" fmla="*/ 1867552 w 2203992"/>
              <a:gd name="connsiteY2" fmla="*/ 448251 h 4230365"/>
              <a:gd name="connsiteX3" fmla="*/ 1951592 w 2203992"/>
              <a:gd name="connsiteY3" fmla="*/ 457589 h 4230365"/>
              <a:gd name="connsiteX4" fmla="*/ 1988943 w 2203992"/>
              <a:gd name="connsiteY4" fmla="*/ 410897 h 4230365"/>
              <a:gd name="connsiteX5" fmla="*/ 1998280 w 2203992"/>
              <a:gd name="connsiteY5" fmla="*/ 345527 h 4230365"/>
              <a:gd name="connsiteX6" fmla="*/ 1942254 w 2203992"/>
              <a:gd name="connsiteY6" fmla="*/ 298834 h 4230365"/>
              <a:gd name="connsiteX7" fmla="*/ 1895565 w 2203992"/>
              <a:gd name="connsiteY7" fmla="*/ 298834 h 4230365"/>
              <a:gd name="connsiteX8" fmla="*/ 1858214 w 2203992"/>
              <a:gd name="connsiteY8" fmla="*/ 410897 h 4230365"/>
              <a:gd name="connsiteX9" fmla="*/ 1895565 w 2203992"/>
              <a:gd name="connsiteY9" fmla="*/ 672376 h 4230365"/>
              <a:gd name="connsiteX10" fmla="*/ 1932916 w 2203992"/>
              <a:gd name="connsiteY10" fmla="*/ 812454 h 4230365"/>
              <a:gd name="connsiteX11" fmla="*/ 2035631 w 2203992"/>
              <a:gd name="connsiteY11" fmla="*/ 849809 h 4230365"/>
              <a:gd name="connsiteX12" fmla="*/ 2072982 w 2203992"/>
              <a:gd name="connsiteY12" fmla="*/ 784439 h 4230365"/>
              <a:gd name="connsiteX13" fmla="*/ 2044969 w 2203992"/>
              <a:gd name="connsiteY13" fmla="*/ 728408 h 4230365"/>
              <a:gd name="connsiteX14" fmla="*/ 2007618 w 2203992"/>
              <a:gd name="connsiteY14" fmla="*/ 691053 h 4230365"/>
              <a:gd name="connsiteX15" fmla="*/ 1951592 w 2203992"/>
              <a:gd name="connsiteY15" fmla="*/ 700392 h 4230365"/>
              <a:gd name="connsiteX16" fmla="*/ 1914241 w 2203992"/>
              <a:gd name="connsiteY16" fmla="*/ 784439 h 4230365"/>
              <a:gd name="connsiteX17" fmla="*/ 2016956 w 2203992"/>
              <a:gd name="connsiteY17" fmla="*/ 905840 h 4230365"/>
              <a:gd name="connsiteX18" fmla="*/ 2054307 w 2203992"/>
              <a:gd name="connsiteY18" fmla="*/ 1083273 h 4230365"/>
              <a:gd name="connsiteX19" fmla="*/ 2054307 w 2203992"/>
              <a:gd name="connsiteY19" fmla="*/ 1214012 h 4230365"/>
              <a:gd name="connsiteX20" fmla="*/ 2147684 w 2203992"/>
              <a:gd name="connsiteY20" fmla="*/ 1260705 h 4230365"/>
              <a:gd name="connsiteX21" fmla="*/ 2203711 w 2203992"/>
              <a:gd name="connsiteY21" fmla="*/ 1111288 h 4230365"/>
              <a:gd name="connsiteX22" fmla="*/ 2166360 w 2203992"/>
              <a:gd name="connsiteY22" fmla="*/ 1083273 h 4230365"/>
              <a:gd name="connsiteX23" fmla="*/ 2100996 w 2203992"/>
              <a:gd name="connsiteY23" fmla="*/ 1167320 h 4230365"/>
              <a:gd name="connsiteX24" fmla="*/ 2044969 w 2203992"/>
              <a:gd name="connsiteY24" fmla="*/ 1391445 h 4230365"/>
              <a:gd name="connsiteX25" fmla="*/ 1988943 w 2203992"/>
              <a:gd name="connsiteY25" fmla="*/ 1979774 h 4230365"/>
              <a:gd name="connsiteX26" fmla="*/ 1979605 w 2203992"/>
              <a:gd name="connsiteY26" fmla="*/ 2175883 h 4230365"/>
              <a:gd name="connsiteX27" fmla="*/ 1876889 w 2203992"/>
              <a:gd name="connsiteY27" fmla="*/ 2315962 h 4230365"/>
              <a:gd name="connsiteX28" fmla="*/ 1727485 w 2203992"/>
              <a:gd name="connsiteY28" fmla="*/ 2418686 h 4230365"/>
              <a:gd name="connsiteX29" fmla="*/ 1475366 w 2203992"/>
              <a:gd name="connsiteY29" fmla="*/ 2456040 h 4230365"/>
              <a:gd name="connsiteX30" fmla="*/ 1241922 w 2203992"/>
              <a:gd name="connsiteY30" fmla="*/ 2400009 h 4230365"/>
              <a:gd name="connsiteX31" fmla="*/ 1167220 w 2203992"/>
              <a:gd name="connsiteY31" fmla="*/ 2185222 h 4230365"/>
              <a:gd name="connsiteX32" fmla="*/ 1157882 w 2203992"/>
              <a:gd name="connsiteY32" fmla="*/ 1979774 h 4230365"/>
              <a:gd name="connsiteX33" fmla="*/ 1288611 w 2203992"/>
              <a:gd name="connsiteY33" fmla="*/ 1821018 h 4230365"/>
              <a:gd name="connsiteX34" fmla="*/ 1466028 w 2203992"/>
              <a:gd name="connsiteY34" fmla="*/ 1764987 h 4230365"/>
              <a:gd name="connsiteX35" fmla="*/ 1699472 w 2203992"/>
              <a:gd name="connsiteY35" fmla="*/ 1783664 h 4230365"/>
              <a:gd name="connsiteX36" fmla="*/ 1886227 w 2203992"/>
              <a:gd name="connsiteY36" fmla="*/ 1839695 h 4230365"/>
              <a:gd name="connsiteX37" fmla="*/ 1970267 w 2203992"/>
              <a:gd name="connsiteY37" fmla="*/ 1961097 h 4230365"/>
              <a:gd name="connsiteX38" fmla="*/ 1951592 w 2203992"/>
              <a:gd name="connsiteY38" fmla="*/ 2231915 h 4230365"/>
              <a:gd name="connsiteX39" fmla="*/ 1578081 w 2203992"/>
              <a:gd name="connsiteY39" fmla="*/ 2605457 h 4230365"/>
              <a:gd name="connsiteX40" fmla="*/ 0 w 2203992"/>
              <a:gd name="connsiteY40" fmla="*/ 4230365 h 4230365"/>
              <a:gd name="connsiteX41" fmla="*/ 0 w 2203992"/>
              <a:gd name="connsiteY41" fmla="*/ 4230365 h 423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203992" h="4230365">
                <a:moveTo>
                  <a:pt x="1839538" y="0"/>
                </a:moveTo>
                <a:cubicBezTo>
                  <a:pt x="1823197" y="130740"/>
                  <a:pt x="1806856" y="261480"/>
                  <a:pt x="1811525" y="336188"/>
                </a:cubicBezTo>
                <a:cubicBezTo>
                  <a:pt x="1816194" y="410896"/>
                  <a:pt x="1844208" y="428018"/>
                  <a:pt x="1867552" y="448251"/>
                </a:cubicBezTo>
                <a:cubicBezTo>
                  <a:pt x="1890897" y="468485"/>
                  <a:pt x="1931360" y="463815"/>
                  <a:pt x="1951592" y="457589"/>
                </a:cubicBezTo>
                <a:cubicBezTo>
                  <a:pt x="1971824" y="451363"/>
                  <a:pt x="1981162" y="429574"/>
                  <a:pt x="1988943" y="410897"/>
                </a:cubicBezTo>
                <a:cubicBezTo>
                  <a:pt x="1996724" y="392220"/>
                  <a:pt x="2006062" y="364204"/>
                  <a:pt x="1998280" y="345527"/>
                </a:cubicBezTo>
                <a:cubicBezTo>
                  <a:pt x="1990499" y="326850"/>
                  <a:pt x="1959373" y="306616"/>
                  <a:pt x="1942254" y="298834"/>
                </a:cubicBezTo>
                <a:cubicBezTo>
                  <a:pt x="1925135" y="291052"/>
                  <a:pt x="1909572" y="280157"/>
                  <a:pt x="1895565" y="298834"/>
                </a:cubicBezTo>
                <a:cubicBezTo>
                  <a:pt x="1881558" y="317511"/>
                  <a:pt x="1858214" y="348640"/>
                  <a:pt x="1858214" y="410897"/>
                </a:cubicBezTo>
                <a:cubicBezTo>
                  <a:pt x="1858214" y="473154"/>
                  <a:pt x="1883115" y="605450"/>
                  <a:pt x="1895565" y="672376"/>
                </a:cubicBezTo>
                <a:cubicBezTo>
                  <a:pt x="1908015" y="739302"/>
                  <a:pt x="1909572" y="782882"/>
                  <a:pt x="1932916" y="812454"/>
                </a:cubicBezTo>
                <a:cubicBezTo>
                  <a:pt x="1956260" y="842026"/>
                  <a:pt x="2012287" y="854478"/>
                  <a:pt x="2035631" y="849809"/>
                </a:cubicBezTo>
                <a:cubicBezTo>
                  <a:pt x="2058975" y="845140"/>
                  <a:pt x="2071426" y="804672"/>
                  <a:pt x="2072982" y="784439"/>
                </a:cubicBezTo>
                <a:cubicBezTo>
                  <a:pt x="2074538" y="764206"/>
                  <a:pt x="2055863" y="743972"/>
                  <a:pt x="2044969" y="728408"/>
                </a:cubicBezTo>
                <a:cubicBezTo>
                  <a:pt x="2034075" y="712844"/>
                  <a:pt x="2023181" y="695722"/>
                  <a:pt x="2007618" y="691053"/>
                </a:cubicBezTo>
                <a:cubicBezTo>
                  <a:pt x="1992055" y="686384"/>
                  <a:pt x="1967155" y="684828"/>
                  <a:pt x="1951592" y="700392"/>
                </a:cubicBezTo>
                <a:cubicBezTo>
                  <a:pt x="1936029" y="715956"/>
                  <a:pt x="1903347" y="750198"/>
                  <a:pt x="1914241" y="784439"/>
                </a:cubicBezTo>
                <a:cubicBezTo>
                  <a:pt x="1925135" y="818680"/>
                  <a:pt x="1993612" y="856034"/>
                  <a:pt x="2016956" y="905840"/>
                </a:cubicBezTo>
                <a:cubicBezTo>
                  <a:pt x="2040300" y="955646"/>
                  <a:pt x="2048082" y="1031911"/>
                  <a:pt x="2054307" y="1083273"/>
                </a:cubicBezTo>
                <a:cubicBezTo>
                  <a:pt x="2060532" y="1134635"/>
                  <a:pt x="2038744" y="1184440"/>
                  <a:pt x="2054307" y="1214012"/>
                </a:cubicBezTo>
                <a:cubicBezTo>
                  <a:pt x="2069870" y="1243584"/>
                  <a:pt x="2122783" y="1277826"/>
                  <a:pt x="2147684" y="1260705"/>
                </a:cubicBezTo>
                <a:cubicBezTo>
                  <a:pt x="2172585" y="1243584"/>
                  <a:pt x="2200598" y="1140860"/>
                  <a:pt x="2203711" y="1111288"/>
                </a:cubicBezTo>
                <a:cubicBezTo>
                  <a:pt x="2206824" y="1081716"/>
                  <a:pt x="2183479" y="1073934"/>
                  <a:pt x="2166360" y="1083273"/>
                </a:cubicBezTo>
                <a:cubicBezTo>
                  <a:pt x="2149241" y="1092612"/>
                  <a:pt x="2121228" y="1115958"/>
                  <a:pt x="2100996" y="1167320"/>
                </a:cubicBezTo>
                <a:cubicBezTo>
                  <a:pt x="2080764" y="1218682"/>
                  <a:pt x="2063644" y="1256036"/>
                  <a:pt x="2044969" y="1391445"/>
                </a:cubicBezTo>
                <a:cubicBezTo>
                  <a:pt x="2026294" y="1526854"/>
                  <a:pt x="1999837" y="1849034"/>
                  <a:pt x="1988943" y="1979774"/>
                </a:cubicBezTo>
                <a:cubicBezTo>
                  <a:pt x="1978049" y="2110514"/>
                  <a:pt x="1998281" y="2119852"/>
                  <a:pt x="1979605" y="2175883"/>
                </a:cubicBezTo>
                <a:cubicBezTo>
                  <a:pt x="1960929" y="2231914"/>
                  <a:pt x="1918909" y="2275495"/>
                  <a:pt x="1876889" y="2315962"/>
                </a:cubicBezTo>
                <a:cubicBezTo>
                  <a:pt x="1834869" y="2356429"/>
                  <a:pt x="1794405" y="2395340"/>
                  <a:pt x="1727485" y="2418686"/>
                </a:cubicBezTo>
                <a:cubicBezTo>
                  <a:pt x="1660565" y="2442032"/>
                  <a:pt x="1556293" y="2459153"/>
                  <a:pt x="1475366" y="2456040"/>
                </a:cubicBezTo>
                <a:cubicBezTo>
                  <a:pt x="1394439" y="2452927"/>
                  <a:pt x="1293280" y="2445145"/>
                  <a:pt x="1241922" y="2400009"/>
                </a:cubicBezTo>
                <a:cubicBezTo>
                  <a:pt x="1190564" y="2354873"/>
                  <a:pt x="1181227" y="2255261"/>
                  <a:pt x="1167220" y="2185222"/>
                </a:cubicBezTo>
                <a:cubicBezTo>
                  <a:pt x="1153213" y="2115183"/>
                  <a:pt x="1137650" y="2040475"/>
                  <a:pt x="1157882" y="1979774"/>
                </a:cubicBezTo>
                <a:cubicBezTo>
                  <a:pt x="1178114" y="1919073"/>
                  <a:pt x="1237253" y="1856816"/>
                  <a:pt x="1288611" y="1821018"/>
                </a:cubicBezTo>
                <a:cubicBezTo>
                  <a:pt x="1339969" y="1785220"/>
                  <a:pt x="1397551" y="1771213"/>
                  <a:pt x="1466028" y="1764987"/>
                </a:cubicBezTo>
                <a:cubicBezTo>
                  <a:pt x="1534505" y="1758761"/>
                  <a:pt x="1629439" y="1771213"/>
                  <a:pt x="1699472" y="1783664"/>
                </a:cubicBezTo>
                <a:cubicBezTo>
                  <a:pt x="1769505" y="1796115"/>
                  <a:pt x="1841094" y="1810123"/>
                  <a:pt x="1886227" y="1839695"/>
                </a:cubicBezTo>
                <a:cubicBezTo>
                  <a:pt x="1931360" y="1869267"/>
                  <a:pt x="1959373" y="1895727"/>
                  <a:pt x="1970267" y="1961097"/>
                </a:cubicBezTo>
                <a:cubicBezTo>
                  <a:pt x="1981161" y="2026467"/>
                  <a:pt x="2016956" y="2124522"/>
                  <a:pt x="1951592" y="2231915"/>
                </a:cubicBezTo>
                <a:cubicBezTo>
                  <a:pt x="1886228" y="2339308"/>
                  <a:pt x="1578081" y="2605457"/>
                  <a:pt x="1578081" y="2605457"/>
                </a:cubicBezTo>
                <a:lnTo>
                  <a:pt x="0" y="4230365"/>
                </a:lnTo>
                <a:lnTo>
                  <a:pt x="0" y="4230365"/>
                </a:ln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 2"/>
          <p:cNvSpPr/>
          <p:nvPr/>
        </p:nvSpPr>
        <p:spPr>
          <a:xfrm>
            <a:off x="6336271" y="999225"/>
            <a:ext cx="2185618" cy="2830070"/>
          </a:xfrm>
          <a:custGeom>
            <a:avLst/>
            <a:gdLst>
              <a:gd name="connsiteX0" fmla="*/ 2077049 w 2185618"/>
              <a:gd name="connsiteY0" fmla="*/ 0 h 2830070"/>
              <a:gd name="connsiteX1" fmla="*/ 1852943 w 2185618"/>
              <a:gd name="connsiteY1" fmla="*/ 242803 h 2830070"/>
              <a:gd name="connsiteX2" fmla="*/ 1535459 w 2185618"/>
              <a:gd name="connsiteY2" fmla="*/ 485605 h 2830070"/>
              <a:gd name="connsiteX3" fmla="*/ 1348704 w 2185618"/>
              <a:gd name="connsiteY3" fmla="*/ 709730 h 2830070"/>
              <a:gd name="connsiteX4" fmla="*/ 1236651 w 2185618"/>
              <a:gd name="connsiteY4" fmla="*/ 887163 h 2830070"/>
              <a:gd name="connsiteX5" fmla="*/ 1292678 w 2185618"/>
              <a:gd name="connsiteY5" fmla="*/ 1214012 h 2830070"/>
              <a:gd name="connsiteX6" fmla="*/ 1544797 w 2185618"/>
              <a:gd name="connsiteY6" fmla="*/ 1260705 h 2830070"/>
              <a:gd name="connsiteX7" fmla="*/ 1778241 w 2185618"/>
              <a:gd name="connsiteY7" fmla="*/ 1176658 h 2830070"/>
              <a:gd name="connsiteX8" fmla="*/ 1600824 w 2185618"/>
              <a:gd name="connsiteY8" fmla="*/ 943194 h 2830070"/>
              <a:gd name="connsiteX9" fmla="*/ 1320691 w 2185618"/>
              <a:gd name="connsiteY9" fmla="*/ 821793 h 2830070"/>
              <a:gd name="connsiteX10" fmla="*/ 909830 w 2185618"/>
              <a:gd name="connsiteY10" fmla="*/ 784439 h 2830070"/>
              <a:gd name="connsiteX11" fmla="*/ 564333 w 2185618"/>
              <a:gd name="connsiteY11" fmla="*/ 980548 h 2830070"/>
              <a:gd name="connsiteX12" fmla="*/ 424266 w 2185618"/>
              <a:gd name="connsiteY12" fmla="*/ 1232689 h 2830070"/>
              <a:gd name="connsiteX13" fmla="*/ 498968 w 2185618"/>
              <a:gd name="connsiteY13" fmla="*/ 1522184 h 2830070"/>
              <a:gd name="connsiteX14" fmla="*/ 1236651 w 2185618"/>
              <a:gd name="connsiteY14" fmla="*/ 1307398 h 2830070"/>
              <a:gd name="connsiteX15" fmla="*/ 993869 w 2185618"/>
              <a:gd name="connsiteY15" fmla="*/ 1167319 h 2830070"/>
              <a:gd name="connsiteX16" fmla="*/ 676386 w 2185618"/>
              <a:gd name="connsiteY16" fmla="*/ 1157981 h 2830070"/>
              <a:gd name="connsiteX17" fmla="*/ 414928 w 2185618"/>
              <a:gd name="connsiteY17" fmla="*/ 1232689 h 2830070"/>
              <a:gd name="connsiteX18" fmla="*/ 237511 w 2185618"/>
              <a:gd name="connsiteY18" fmla="*/ 1428799 h 2830070"/>
              <a:gd name="connsiteX19" fmla="*/ 237511 w 2185618"/>
              <a:gd name="connsiteY19" fmla="*/ 1652924 h 2830070"/>
              <a:gd name="connsiteX20" fmla="*/ 116120 w 2185618"/>
              <a:gd name="connsiteY20" fmla="*/ 1989112 h 2830070"/>
              <a:gd name="connsiteX21" fmla="*/ 13405 w 2185618"/>
              <a:gd name="connsiteY21" fmla="*/ 2129190 h 2830070"/>
              <a:gd name="connsiteX22" fmla="*/ 433604 w 2185618"/>
              <a:gd name="connsiteY22" fmla="*/ 2698842 h 2830070"/>
              <a:gd name="connsiteX23" fmla="*/ 732412 w 2185618"/>
              <a:gd name="connsiteY23" fmla="*/ 2829582 h 2830070"/>
              <a:gd name="connsiteX24" fmla="*/ 1040558 w 2185618"/>
              <a:gd name="connsiteY24" fmla="*/ 2736196 h 2830070"/>
              <a:gd name="connsiteX25" fmla="*/ 1750228 w 2185618"/>
              <a:gd name="connsiteY25" fmla="*/ 2558764 h 2830070"/>
              <a:gd name="connsiteX26" fmla="*/ 2058374 w 2185618"/>
              <a:gd name="connsiteY26" fmla="*/ 2409347 h 2830070"/>
              <a:gd name="connsiteX27" fmla="*/ 2179765 w 2185618"/>
              <a:gd name="connsiteY27" fmla="*/ 2203899 h 2830070"/>
              <a:gd name="connsiteX28" fmla="*/ 1890294 w 2185618"/>
              <a:gd name="connsiteY28" fmla="*/ 2101175 h 2830070"/>
              <a:gd name="connsiteX29" fmla="*/ 1619499 w 2185618"/>
              <a:gd name="connsiteY29" fmla="*/ 2082498 h 2830070"/>
              <a:gd name="connsiteX30" fmla="*/ 1358042 w 2185618"/>
              <a:gd name="connsiteY30" fmla="*/ 2091836 h 2830070"/>
              <a:gd name="connsiteX31" fmla="*/ 1264664 w 2185618"/>
              <a:gd name="connsiteY31" fmla="*/ 2185222 h 2830070"/>
              <a:gd name="connsiteX32" fmla="*/ 835128 w 2185618"/>
              <a:gd name="connsiteY32" fmla="*/ 2231914 h 2830070"/>
              <a:gd name="connsiteX33" fmla="*/ 601684 w 2185618"/>
              <a:gd name="connsiteY33" fmla="*/ 1998451 h 2830070"/>
              <a:gd name="connsiteX34" fmla="*/ 452279 w 2185618"/>
              <a:gd name="connsiteY34" fmla="*/ 1979773 h 2830070"/>
              <a:gd name="connsiteX35" fmla="*/ 274862 w 2185618"/>
              <a:gd name="connsiteY35" fmla="*/ 1951758 h 2830070"/>
              <a:gd name="connsiteX36" fmla="*/ 97445 w 2185618"/>
              <a:gd name="connsiteY36" fmla="*/ 1942419 h 2830070"/>
              <a:gd name="connsiteX37" fmla="*/ 97445 w 2185618"/>
              <a:gd name="connsiteY37" fmla="*/ 1942419 h 2830070"/>
              <a:gd name="connsiteX38" fmla="*/ 97445 w 2185618"/>
              <a:gd name="connsiteY38" fmla="*/ 1942419 h 283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85618" h="2830070">
                <a:moveTo>
                  <a:pt x="2077049" y="0"/>
                </a:moveTo>
                <a:cubicBezTo>
                  <a:pt x="2010128" y="80934"/>
                  <a:pt x="1943208" y="161869"/>
                  <a:pt x="1852943" y="242803"/>
                </a:cubicBezTo>
                <a:cubicBezTo>
                  <a:pt x="1762678" y="323737"/>
                  <a:pt x="1619499" y="407784"/>
                  <a:pt x="1535459" y="485605"/>
                </a:cubicBezTo>
                <a:cubicBezTo>
                  <a:pt x="1451419" y="563426"/>
                  <a:pt x="1398505" y="642804"/>
                  <a:pt x="1348704" y="709730"/>
                </a:cubicBezTo>
                <a:cubicBezTo>
                  <a:pt x="1298903" y="776656"/>
                  <a:pt x="1245989" y="803116"/>
                  <a:pt x="1236651" y="887163"/>
                </a:cubicBezTo>
                <a:cubicBezTo>
                  <a:pt x="1227313" y="971210"/>
                  <a:pt x="1241320" y="1151755"/>
                  <a:pt x="1292678" y="1214012"/>
                </a:cubicBezTo>
                <a:cubicBezTo>
                  <a:pt x="1344036" y="1276269"/>
                  <a:pt x="1463870" y="1266931"/>
                  <a:pt x="1544797" y="1260705"/>
                </a:cubicBezTo>
                <a:cubicBezTo>
                  <a:pt x="1625724" y="1254479"/>
                  <a:pt x="1768903" y="1229576"/>
                  <a:pt x="1778241" y="1176658"/>
                </a:cubicBezTo>
                <a:cubicBezTo>
                  <a:pt x="1787579" y="1123740"/>
                  <a:pt x="1677082" y="1002338"/>
                  <a:pt x="1600824" y="943194"/>
                </a:cubicBezTo>
                <a:cubicBezTo>
                  <a:pt x="1524566" y="884050"/>
                  <a:pt x="1435857" y="848252"/>
                  <a:pt x="1320691" y="821793"/>
                </a:cubicBezTo>
                <a:cubicBezTo>
                  <a:pt x="1205525" y="795334"/>
                  <a:pt x="1035890" y="757980"/>
                  <a:pt x="909830" y="784439"/>
                </a:cubicBezTo>
                <a:cubicBezTo>
                  <a:pt x="783770" y="810898"/>
                  <a:pt x="645260" y="905840"/>
                  <a:pt x="564333" y="980548"/>
                </a:cubicBezTo>
                <a:cubicBezTo>
                  <a:pt x="483406" y="1055256"/>
                  <a:pt x="435160" y="1142416"/>
                  <a:pt x="424266" y="1232689"/>
                </a:cubicBezTo>
                <a:cubicBezTo>
                  <a:pt x="413372" y="1322962"/>
                  <a:pt x="363571" y="1509733"/>
                  <a:pt x="498968" y="1522184"/>
                </a:cubicBezTo>
                <a:cubicBezTo>
                  <a:pt x="634365" y="1534635"/>
                  <a:pt x="1154167" y="1366542"/>
                  <a:pt x="1236651" y="1307398"/>
                </a:cubicBezTo>
                <a:cubicBezTo>
                  <a:pt x="1319134" y="1248254"/>
                  <a:pt x="1087247" y="1192222"/>
                  <a:pt x="993869" y="1167319"/>
                </a:cubicBezTo>
                <a:cubicBezTo>
                  <a:pt x="900491" y="1142416"/>
                  <a:pt x="772876" y="1147086"/>
                  <a:pt x="676386" y="1157981"/>
                </a:cubicBezTo>
                <a:cubicBezTo>
                  <a:pt x="579896" y="1168876"/>
                  <a:pt x="488074" y="1187553"/>
                  <a:pt x="414928" y="1232689"/>
                </a:cubicBezTo>
                <a:cubicBezTo>
                  <a:pt x="341782" y="1277825"/>
                  <a:pt x="267080" y="1358760"/>
                  <a:pt x="237511" y="1428799"/>
                </a:cubicBezTo>
                <a:cubicBezTo>
                  <a:pt x="207942" y="1498838"/>
                  <a:pt x="257743" y="1559539"/>
                  <a:pt x="237511" y="1652924"/>
                </a:cubicBezTo>
                <a:cubicBezTo>
                  <a:pt x="217279" y="1746309"/>
                  <a:pt x="153471" y="1909734"/>
                  <a:pt x="116120" y="1989112"/>
                </a:cubicBezTo>
                <a:cubicBezTo>
                  <a:pt x="78769" y="2068490"/>
                  <a:pt x="-39509" y="2010902"/>
                  <a:pt x="13405" y="2129190"/>
                </a:cubicBezTo>
                <a:cubicBezTo>
                  <a:pt x="66319" y="2247478"/>
                  <a:pt x="313770" y="2582110"/>
                  <a:pt x="433604" y="2698842"/>
                </a:cubicBezTo>
                <a:cubicBezTo>
                  <a:pt x="553438" y="2815574"/>
                  <a:pt x="631253" y="2823356"/>
                  <a:pt x="732412" y="2829582"/>
                </a:cubicBezTo>
                <a:cubicBezTo>
                  <a:pt x="833571" y="2835808"/>
                  <a:pt x="870922" y="2781332"/>
                  <a:pt x="1040558" y="2736196"/>
                </a:cubicBezTo>
                <a:cubicBezTo>
                  <a:pt x="1210194" y="2691060"/>
                  <a:pt x="1580592" y="2613239"/>
                  <a:pt x="1750228" y="2558764"/>
                </a:cubicBezTo>
                <a:cubicBezTo>
                  <a:pt x="1919864" y="2504289"/>
                  <a:pt x="1986785" y="2468491"/>
                  <a:pt x="2058374" y="2409347"/>
                </a:cubicBezTo>
                <a:cubicBezTo>
                  <a:pt x="2129963" y="2350203"/>
                  <a:pt x="2207778" y="2255261"/>
                  <a:pt x="2179765" y="2203899"/>
                </a:cubicBezTo>
                <a:cubicBezTo>
                  <a:pt x="2151752" y="2152537"/>
                  <a:pt x="1983672" y="2121408"/>
                  <a:pt x="1890294" y="2101175"/>
                </a:cubicBezTo>
                <a:cubicBezTo>
                  <a:pt x="1796916" y="2080942"/>
                  <a:pt x="1708208" y="2084055"/>
                  <a:pt x="1619499" y="2082498"/>
                </a:cubicBezTo>
                <a:cubicBezTo>
                  <a:pt x="1530790" y="2080942"/>
                  <a:pt x="1417181" y="2074715"/>
                  <a:pt x="1358042" y="2091836"/>
                </a:cubicBezTo>
                <a:cubicBezTo>
                  <a:pt x="1298903" y="2108957"/>
                  <a:pt x="1351816" y="2161876"/>
                  <a:pt x="1264664" y="2185222"/>
                </a:cubicBezTo>
                <a:cubicBezTo>
                  <a:pt x="1177512" y="2208568"/>
                  <a:pt x="945625" y="2263043"/>
                  <a:pt x="835128" y="2231914"/>
                </a:cubicBezTo>
                <a:cubicBezTo>
                  <a:pt x="724631" y="2200786"/>
                  <a:pt x="665492" y="2040474"/>
                  <a:pt x="601684" y="1998451"/>
                </a:cubicBezTo>
                <a:cubicBezTo>
                  <a:pt x="537876" y="1956428"/>
                  <a:pt x="506749" y="1987555"/>
                  <a:pt x="452279" y="1979773"/>
                </a:cubicBezTo>
                <a:cubicBezTo>
                  <a:pt x="397809" y="1971991"/>
                  <a:pt x="334001" y="1957984"/>
                  <a:pt x="274862" y="1951758"/>
                </a:cubicBezTo>
                <a:cubicBezTo>
                  <a:pt x="215723" y="1945532"/>
                  <a:pt x="97445" y="1942419"/>
                  <a:pt x="97445" y="1942419"/>
                </a:cubicBezTo>
                <a:lnTo>
                  <a:pt x="97445" y="1942419"/>
                </a:lnTo>
                <a:lnTo>
                  <a:pt x="97445" y="1942419"/>
                </a:ln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 flipH="1">
            <a:off x="5135767" y="4631922"/>
            <a:ext cx="140067" cy="188638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201131" y="4342427"/>
            <a:ext cx="3286891" cy="170895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l_fi" descr="fficher l'image d'origin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5302" y="0"/>
            <a:ext cx="34923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Forme libre 17"/>
          <p:cNvSpPr/>
          <p:nvPr/>
        </p:nvSpPr>
        <p:spPr>
          <a:xfrm>
            <a:off x="1725690" y="709730"/>
            <a:ext cx="2719085" cy="5262904"/>
          </a:xfrm>
          <a:custGeom>
            <a:avLst/>
            <a:gdLst>
              <a:gd name="connsiteX0" fmla="*/ 1797 w 2719085"/>
              <a:gd name="connsiteY0" fmla="*/ 0 h 5262904"/>
              <a:gd name="connsiteX1" fmla="*/ 113850 w 2719085"/>
              <a:gd name="connsiteY1" fmla="*/ 336188 h 5262904"/>
              <a:gd name="connsiteX2" fmla="*/ 730142 w 2719085"/>
              <a:gd name="connsiteY2" fmla="*/ 831131 h 5262904"/>
              <a:gd name="connsiteX3" fmla="*/ 1449149 w 2719085"/>
              <a:gd name="connsiteY3" fmla="*/ 1101949 h 5262904"/>
              <a:gd name="connsiteX4" fmla="*/ 1803984 w 2719085"/>
              <a:gd name="connsiteY4" fmla="*/ 1288720 h 5262904"/>
              <a:gd name="connsiteX5" fmla="*/ 2121468 w 2719085"/>
              <a:gd name="connsiteY5" fmla="*/ 1438137 h 5262904"/>
              <a:gd name="connsiteX6" fmla="*/ 2298885 w 2719085"/>
              <a:gd name="connsiteY6" fmla="*/ 1587554 h 5262904"/>
              <a:gd name="connsiteX7" fmla="*/ 2401601 w 2719085"/>
              <a:gd name="connsiteY7" fmla="*/ 1783664 h 5262904"/>
              <a:gd name="connsiteX8" fmla="*/ 2438952 w 2719085"/>
              <a:gd name="connsiteY8" fmla="*/ 2017128 h 5262904"/>
              <a:gd name="connsiteX9" fmla="*/ 2410939 w 2719085"/>
              <a:gd name="connsiteY9" fmla="*/ 2166544 h 5262904"/>
              <a:gd name="connsiteX10" fmla="*/ 2270872 w 2719085"/>
              <a:gd name="connsiteY10" fmla="*/ 2381331 h 5262904"/>
              <a:gd name="connsiteX11" fmla="*/ 2000077 w 2719085"/>
              <a:gd name="connsiteY11" fmla="*/ 2642811 h 5262904"/>
              <a:gd name="connsiteX12" fmla="*/ 1831998 w 2719085"/>
              <a:gd name="connsiteY12" fmla="*/ 2792227 h 5262904"/>
              <a:gd name="connsiteX13" fmla="*/ 1411798 w 2719085"/>
              <a:gd name="connsiteY13" fmla="*/ 3091061 h 5262904"/>
              <a:gd name="connsiteX14" fmla="*/ 1374447 w 2719085"/>
              <a:gd name="connsiteY14" fmla="*/ 3445926 h 5262904"/>
              <a:gd name="connsiteX15" fmla="*/ 1486500 w 2719085"/>
              <a:gd name="connsiteY15" fmla="*/ 3642036 h 5262904"/>
              <a:gd name="connsiteX16" fmla="*/ 1383785 w 2719085"/>
              <a:gd name="connsiteY16" fmla="*/ 3931531 h 5262904"/>
              <a:gd name="connsiteX17" fmla="*/ 1084977 w 2719085"/>
              <a:gd name="connsiteY17" fmla="*/ 4146318 h 5262904"/>
              <a:gd name="connsiteX18" fmla="*/ 272592 w 2719085"/>
              <a:gd name="connsiteY18" fmla="*/ 4659938 h 5262904"/>
              <a:gd name="connsiteX19" fmla="*/ 225903 w 2719085"/>
              <a:gd name="connsiteY19" fmla="*/ 5173559 h 5262904"/>
              <a:gd name="connsiteX20" fmla="*/ 1327759 w 2719085"/>
              <a:gd name="connsiteY20" fmla="*/ 5238928 h 5262904"/>
              <a:gd name="connsiteX21" fmla="*/ 1990739 w 2719085"/>
              <a:gd name="connsiteY21" fmla="*/ 4912079 h 5262904"/>
              <a:gd name="connsiteX22" fmla="*/ 2719085 w 2719085"/>
              <a:gd name="connsiteY22" fmla="*/ 4519860 h 526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19085" h="5262904">
                <a:moveTo>
                  <a:pt x="1797" y="0"/>
                </a:moveTo>
                <a:cubicBezTo>
                  <a:pt x="-2872" y="98833"/>
                  <a:pt x="-7541" y="197666"/>
                  <a:pt x="113850" y="336188"/>
                </a:cubicBezTo>
                <a:cubicBezTo>
                  <a:pt x="235241" y="474710"/>
                  <a:pt x="507592" y="703504"/>
                  <a:pt x="730142" y="831131"/>
                </a:cubicBezTo>
                <a:cubicBezTo>
                  <a:pt x="952692" y="958758"/>
                  <a:pt x="1270175" y="1025684"/>
                  <a:pt x="1449149" y="1101949"/>
                </a:cubicBezTo>
                <a:cubicBezTo>
                  <a:pt x="1628123" y="1178214"/>
                  <a:pt x="1691931" y="1232689"/>
                  <a:pt x="1803984" y="1288720"/>
                </a:cubicBezTo>
                <a:cubicBezTo>
                  <a:pt x="1916037" y="1344751"/>
                  <a:pt x="2038985" y="1388331"/>
                  <a:pt x="2121468" y="1438137"/>
                </a:cubicBezTo>
                <a:cubicBezTo>
                  <a:pt x="2203951" y="1487943"/>
                  <a:pt x="2252196" y="1529966"/>
                  <a:pt x="2298885" y="1587554"/>
                </a:cubicBezTo>
                <a:cubicBezTo>
                  <a:pt x="2345574" y="1645142"/>
                  <a:pt x="2378257" y="1712068"/>
                  <a:pt x="2401601" y="1783664"/>
                </a:cubicBezTo>
                <a:cubicBezTo>
                  <a:pt x="2424945" y="1855260"/>
                  <a:pt x="2437396" y="1953315"/>
                  <a:pt x="2438952" y="2017128"/>
                </a:cubicBezTo>
                <a:cubicBezTo>
                  <a:pt x="2440508" y="2080941"/>
                  <a:pt x="2438952" y="2105843"/>
                  <a:pt x="2410939" y="2166544"/>
                </a:cubicBezTo>
                <a:cubicBezTo>
                  <a:pt x="2382926" y="2227245"/>
                  <a:pt x="2339349" y="2301953"/>
                  <a:pt x="2270872" y="2381331"/>
                </a:cubicBezTo>
                <a:cubicBezTo>
                  <a:pt x="2202395" y="2460709"/>
                  <a:pt x="2073223" y="2574328"/>
                  <a:pt x="2000077" y="2642811"/>
                </a:cubicBezTo>
                <a:cubicBezTo>
                  <a:pt x="1926931" y="2711294"/>
                  <a:pt x="1930045" y="2717519"/>
                  <a:pt x="1831998" y="2792227"/>
                </a:cubicBezTo>
                <a:cubicBezTo>
                  <a:pt x="1733952" y="2866935"/>
                  <a:pt x="1488057" y="2982111"/>
                  <a:pt x="1411798" y="3091061"/>
                </a:cubicBezTo>
                <a:cubicBezTo>
                  <a:pt x="1335540" y="3200011"/>
                  <a:pt x="1361997" y="3354097"/>
                  <a:pt x="1374447" y="3445926"/>
                </a:cubicBezTo>
                <a:cubicBezTo>
                  <a:pt x="1386897" y="3537755"/>
                  <a:pt x="1484944" y="3561102"/>
                  <a:pt x="1486500" y="3642036"/>
                </a:cubicBezTo>
                <a:cubicBezTo>
                  <a:pt x="1488056" y="3722970"/>
                  <a:pt x="1450706" y="3847484"/>
                  <a:pt x="1383785" y="3931531"/>
                </a:cubicBezTo>
                <a:cubicBezTo>
                  <a:pt x="1316864" y="4015578"/>
                  <a:pt x="1270176" y="4024917"/>
                  <a:pt x="1084977" y="4146318"/>
                </a:cubicBezTo>
                <a:cubicBezTo>
                  <a:pt x="899778" y="4267719"/>
                  <a:pt x="415771" y="4488731"/>
                  <a:pt x="272592" y="4659938"/>
                </a:cubicBezTo>
                <a:cubicBezTo>
                  <a:pt x="129413" y="4831145"/>
                  <a:pt x="50042" y="5077061"/>
                  <a:pt x="225903" y="5173559"/>
                </a:cubicBezTo>
                <a:cubicBezTo>
                  <a:pt x="401764" y="5270057"/>
                  <a:pt x="1033620" y="5282508"/>
                  <a:pt x="1327759" y="5238928"/>
                </a:cubicBezTo>
                <a:cubicBezTo>
                  <a:pt x="1621898" y="5195348"/>
                  <a:pt x="1758851" y="5031924"/>
                  <a:pt x="1990739" y="4912079"/>
                </a:cubicBezTo>
                <a:cubicBezTo>
                  <a:pt x="2222627" y="4792234"/>
                  <a:pt x="2719085" y="4519860"/>
                  <a:pt x="2719085" y="451986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Des mots-clefs </a:t>
            </a:r>
            <a:r>
              <a:rPr lang="fr-FR" sz="3600" b="1" dirty="0" smtClean="0"/>
              <a:t>: </a:t>
            </a:r>
          </a:p>
          <a:p>
            <a:pPr lvl="1"/>
            <a:r>
              <a:rPr lang="fr-FR" sz="2800" dirty="0" smtClean="0"/>
              <a:t>Mobilisation économique</a:t>
            </a:r>
          </a:p>
          <a:p>
            <a:pPr lvl="1"/>
            <a:r>
              <a:rPr lang="fr-FR" sz="2800" dirty="0" smtClean="0"/>
              <a:t>Mobilisation idéologique</a:t>
            </a:r>
          </a:p>
          <a:p>
            <a:pPr lvl="1"/>
            <a:r>
              <a:rPr lang="fr-FR" sz="2800" dirty="0" smtClean="0"/>
              <a:t>Mobilisation des civils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0" y="1938992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Des disciplines supports </a:t>
            </a:r>
            <a:r>
              <a:rPr lang="fr-FR" sz="3600" b="1" dirty="0" smtClean="0"/>
              <a:t>: </a:t>
            </a:r>
          </a:p>
          <a:p>
            <a:pPr lvl="1"/>
            <a:r>
              <a:rPr lang="fr-FR" sz="2800" dirty="0" smtClean="0"/>
              <a:t>Science-économique</a:t>
            </a:r>
          </a:p>
          <a:p>
            <a:pPr lvl="1"/>
            <a:r>
              <a:rPr lang="fr-FR" sz="2800" dirty="0"/>
              <a:t>S</a:t>
            </a:r>
            <a:r>
              <a:rPr lang="fr-FR" sz="2800" dirty="0" smtClean="0"/>
              <a:t>ciences-sociales</a:t>
            </a:r>
          </a:p>
          <a:p>
            <a:pPr lvl="1"/>
            <a:r>
              <a:rPr lang="fr-FR" sz="2800" dirty="0" smtClean="0"/>
              <a:t>Histoire</a:t>
            </a:r>
          </a:p>
          <a:p>
            <a:pPr lvl="1"/>
            <a:r>
              <a:rPr lang="fr-FR" sz="2800" dirty="0" smtClean="0"/>
              <a:t>Géographie</a:t>
            </a:r>
          </a:p>
          <a:p>
            <a:pPr lvl="1"/>
            <a:r>
              <a:rPr lang="fr-FR" sz="2800" dirty="0" smtClean="0"/>
              <a:t>Histoire des Arts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72085" y="49297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b="1" smtClean="0"/>
              <a:t>Créer une page de BD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16937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28"/>
            <a:ext cx="9144000" cy="58333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19279" y="4876256"/>
            <a:ext cx="22247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/>
              <a:t>Der </a:t>
            </a:r>
            <a:r>
              <a:rPr lang="fr-FR" i="1" dirty="0" err="1"/>
              <a:t>Krieg</a:t>
            </a:r>
            <a:r>
              <a:rPr lang="fr-FR" i="1" dirty="0"/>
              <a:t> </a:t>
            </a:r>
            <a:r>
              <a:rPr lang="fr-FR" dirty="0"/>
              <a:t>(La guerre) d’Otto Dix . </a:t>
            </a:r>
            <a:r>
              <a:rPr lang="fr-FR" dirty="0" smtClean="0"/>
              <a:t>1929 - </a:t>
            </a:r>
            <a:r>
              <a:rPr lang="fr-FR" dirty="0"/>
              <a:t>1932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" y="6116752"/>
            <a:ext cx="313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LE VOCABULAIRE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7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93985" cy="6858000"/>
          </a:xfrm>
          <a:prstGeom prst="rect">
            <a:avLst/>
          </a:prstGeom>
        </p:spPr>
      </p:pic>
      <p:pic>
        <p:nvPicPr>
          <p:cNvPr id="5" name="Image 4" descr="Numériser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677" y="0"/>
            <a:ext cx="4352322" cy="641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5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425716" y="1251719"/>
            <a:ext cx="4718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LE DÉCOUPAGE de la planche en vignettes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65975" y="2347106"/>
            <a:ext cx="3344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dirty="0" smtClean="0">
                <a:effectLst/>
                <a:latin typeface="Arial"/>
                <a:ea typeface="ＭＳ 明朝"/>
                <a:cs typeface="Arial"/>
              </a:rPr>
              <a:t>La chronologie de l’histoire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37161" y="1251719"/>
            <a:ext cx="4388556" cy="5606281"/>
            <a:chOff x="37161" y="1251719"/>
            <a:chExt cx="4388556" cy="5606281"/>
          </a:xfrm>
        </p:grpSpPr>
        <p:pic>
          <p:nvPicPr>
            <p:cNvPr id="4" name="Image 3" descr="ases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61" y="1251719"/>
              <a:ext cx="4388556" cy="56062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Forme libre 7"/>
            <p:cNvSpPr/>
            <p:nvPr/>
          </p:nvSpPr>
          <p:spPr>
            <a:xfrm>
              <a:off x="824484" y="2347106"/>
              <a:ext cx="2773257" cy="3453804"/>
            </a:xfrm>
            <a:custGeom>
              <a:avLst/>
              <a:gdLst>
                <a:gd name="connsiteX0" fmla="*/ 558880 w 2773260"/>
                <a:gd name="connsiteY0" fmla="*/ 107924 h 3447856"/>
                <a:gd name="connsiteX1" fmla="*/ 1676480 w 2773260"/>
                <a:gd name="connsiteY1" fmla="*/ 99458 h 3447856"/>
                <a:gd name="connsiteX2" fmla="*/ 2353813 w 2773260"/>
                <a:gd name="connsiteY2" fmla="*/ 116391 h 3447856"/>
                <a:gd name="connsiteX3" fmla="*/ 2624747 w 2773260"/>
                <a:gd name="connsiteY3" fmla="*/ 107924 h 3447856"/>
                <a:gd name="connsiteX4" fmla="*/ 80 w 2773260"/>
                <a:gd name="connsiteY4" fmla="*/ 1606524 h 3447856"/>
                <a:gd name="connsiteX5" fmla="*/ 2717880 w 2773260"/>
                <a:gd name="connsiteY5" fmla="*/ 1750458 h 3447856"/>
                <a:gd name="connsiteX6" fmla="*/ 1820413 w 2773260"/>
                <a:gd name="connsiteY6" fmla="*/ 3215191 h 3447856"/>
                <a:gd name="connsiteX7" fmla="*/ 1718813 w 2773260"/>
                <a:gd name="connsiteY7" fmla="*/ 3443791 h 3447856"/>
                <a:gd name="connsiteX0" fmla="*/ 558877 w 2773257"/>
                <a:gd name="connsiteY0" fmla="*/ 113872 h 3453804"/>
                <a:gd name="connsiteX1" fmla="*/ 1676477 w 2773257"/>
                <a:gd name="connsiteY1" fmla="*/ 105406 h 3453804"/>
                <a:gd name="connsiteX2" fmla="*/ 2624744 w 2773257"/>
                <a:gd name="connsiteY2" fmla="*/ 113872 h 3453804"/>
                <a:gd name="connsiteX3" fmla="*/ 77 w 2773257"/>
                <a:gd name="connsiteY3" fmla="*/ 1612472 h 3453804"/>
                <a:gd name="connsiteX4" fmla="*/ 2717877 w 2773257"/>
                <a:gd name="connsiteY4" fmla="*/ 1756406 h 3453804"/>
                <a:gd name="connsiteX5" fmla="*/ 1820410 w 2773257"/>
                <a:gd name="connsiteY5" fmla="*/ 3221139 h 3453804"/>
                <a:gd name="connsiteX6" fmla="*/ 1718810 w 2773257"/>
                <a:gd name="connsiteY6" fmla="*/ 3449739 h 3453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3257" h="3453804">
                  <a:moveTo>
                    <a:pt x="558877" y="113872"/>
                  </a:moveTo>
                  <a:lnTo>
                    <a:pt x="1676477" y="105406"/>
                  </a:lnTo>
                  <a:cubicBezTo>
                    <a:pt x="2020788" y="105406"/>
                    <a:pt x="2904144" y="-137306"/>
                    <a:pt x="2624744" y="113872"/>
                  </a:cubicBezTo>
                  <a:cubicBezTo>
                    <a:pt x="2345344" y="365050"/>
                    <a:pt x="-15445" y="1338716"/>
                    <a:pt x="77" y="1612472"/>
                  </a:cubicBezTo>
                  <a:cubicBezTo>
                    <a:pt x="15599" y="1886228"/>
                    <a:pt x="2414488" y="1488295"/>
                    <a:pt x="2717877" y="1756406"/>
                  </a:cubicBezTo>
                  <a:cubicBezTo>
                    <a:pt x="3021266" y="2024517"/>
                    <a:pt x="1986921" y="2938917"/>
                    <a:pt x="1820410" y="3221139"/>
                  </a:cubicBezTo>
                  <a:cubicBezTo>
                    <a:pt x="1653899" y="3503361"/>
                    <a:pt x="1718810" y="3449739"/>
                    <a:pt x="1718810" y="3449739"/>
                  </a:cubicBezTo>
                </a:path>
              </a:pathLst>
            </a:cu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1" y="0"/>
            <a:ext cx="313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LE SYNOPSIS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569387"/>
            <a:ext cx="9010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800" dirty="0" smtClean="0"/>
              <a:t>qui </a:t>
            </a:r>
            <a:r>
              <a:rPr lang="fr-FR" sz="2800" dirty="0"/>
              <a:t>résume clairement et simplement la trame de votre récit. </a:t>
            </a:r>
            <a:endParaRPr lang="fr-FR" sz="2800" dirty="0" smtClean="0">
              <a:effectLst/>
              <a:latin typeface="Arial"/>
              <a:ea typeface="ＭＳ 明朝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346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6-09-06 à 17.20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9497"/>
            <a:ext cx="6378222" cy="50178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" y="0"/>
            <a:ext cx="313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LA VIGNETTE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88555" y="569387"/>
            <a:ext cx="42768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dirty="0" smtClean="0">
                <a:effectLst/>
                <a:latin typeface="Arial"/>
                <a:ea typeface="ＭＳ 明朝"/>
                <a:cs typeface="Arial"/>
              </a:rPr>
              <a:t>Une mise en scène par vignette</a:t>
            </a:r>
          </a:p>
        </p:txBody>
      </p:sp>
    </p:spTree>
    <p:extLst>
      <p:ext uri="{BB962C8B-B14F-4D97-AF65-F5344CB8AC3E}">
        <p14:creationId xmlns:p14="http://schemas.microsoft.com/office/powerpoint/2010/main" val="236632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834"/>
            <a:ext cx="7414180" cy="59583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4536"/>
            <a:ext cx="42768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dirty="0" smtClean="0">
                <a:effectLst/>
                <a:latin typeface="Arial"/>
                <a:ea typeface="ＭＳ 明朝"/>
                <a:cs typeface="Arial"/>
              </a:rPr>
              <a:t>Les différents plans</a:t>
            </a:r>
          </a:p>
        </p:txBody>
      </p:sp>
    </p:spTree>
    <p:extLst>
      <p:ext uri="{BB962C8B-B14F-4D97-AF65-F5344CB8AC3E}">
        <p14:creationId xmlns:p14="http://schemas.microsoft.com/office/powerpoint/2010/main" val="274964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65333" cy="46622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258" y="1538941"/>
            <a:ext cx="6885862" cy="53190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84471" y="43144"/>
            <a:ext cx="26595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dirty="0" smtClean="0">
                <a:effectLst/>
                <a:latin typeface="Arial"/>
                <a:ea typeface="ＭＳ 明朝"/>
                <a:cs typeface="Arial"/>
              </a:rPr>
              <a:t>Des cadres, des textes et des dessins</a:t>
            </a:r>
          </a:p>
        </p:txBody>
      </p:sp>
    </p:spTree>
    <p:extLst>
      <p:ext uri="{BB962C8B-B14F-4D97-AF65-F5344CB8AC3E}">
        <p14:creationId xmlns:p14="http://schemas.microsoft.com/office/powerpoint/2010/main" val="660662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5495</TotalTime>
  <Words>582</Words>
  <Application>Microsoft Macintosh PowerPoint</Application>
  <PresentationFormat>Présentation à l'écran (4:3)</PresentationFormat>
  <Paragraphs>172</Paragraphs>
  <Slides>25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AP </vt:lpstr>
      <vt:lpstr>Production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Créer une BD de deux pages</dc:title>
  <dc:creator>florent boudet</dc:creator>
  <cp:lastModifiedBy>Florent Boudet</cp:lastModifiedBy>
  <cp:revision>79</cp:revision>
  <cp:lastPrinted>2016-09-15T10:17:17Z</cp:lastPrinted>
  <dcterms:created xsi:type="dcterms:W3CDTF">2016-09-05T17:21:23Z</dcterms:created>
  <dcterms:modified xsi:type="dcterms:W3CDTF">2017-08-27T16:54:15Z</dcterms:modified>
</cp:coreProperties>
</file>