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56" r:id="rId3"/>
    <p:sldId id="257" r:id="rId4"/>
    <p:sldId id="258" r:id="rId5"/>
    <p:sldId id="259"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3366FF"/>
    <a:srgbClr val="9966FF"/>
    <a:srgbClr val="0066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711"/>
  </p:normalViewPr>
  <p:slideViewPr>
    <p:cSldViewPr>
      <p:cViewPr varScale="1">
        <p:scale>
          <a:sx n="135" d="100"/>
          <a:sy n="135" d="100"/>
        </p:scale>
        <p:origin x="7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3787A-E773-A746-BDA6-FCCED3A6BF0E}" type="datetimeFigureOut">
              <a:rPr lang="fr-FR" smtClean="0"/>
              <a:t>23/02/2016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01AFE-1E28-1641-B4BD-023E9AB0E41B}" type="slidenum">
              <a:rPr lang="fr-FR" smtClean="0"/>
              <a:t>‹#›</a:t>
            </a:fld>
            <a:endParaRPr lang="fr-FR"/>
          </a:p>
        </p:txBody>
      </p:sp>
    </p:spTree>
    <p:extLst>
      <p:ext uri="{BB962C8B-B14F-4D97-AF65-F5344CB8AC3E}">
        <p14:creationId xmlns:p14="http://schemas.microsoft.com/office/powerpoint/2010/main" val="166434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BFAFAE-D9BA-420A-BEBA-BB546EBE9A68}" type="slidenum">
              <a:rPr lang="fr-FR" smtClean="0"/>
              <a:t>6</a:t>
            </a:fld>
            <a:endParaRPr lang="fr-FR"/>
          </a:p>
        </p:txBody>
      </p:sp>
    </p:spTree>
    <p:extLst>
      <p:ext uri="{BB962C8B-B14F-4D97-AF65-F5344CB8AC3E}">
        <p14:creationId xmlns:p14="http://schemas.microsoft.com/office/powerpoint/2010/main" val="58209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C4513A-DD7F-435E-832A-BEAE0DB1D092}"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09708-730A-4A3B-9168-FA749D7DFCF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4513A-DD7F-435E-832A-BEAE0DB1D092}" type="datetimeFigureOut">
              <a:rPr lang="fr-FR" smtClean="0"/>
              <a:pPr/>
              <a:t>23/02/2016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09708-730A-4A3B-9168-FA749D7DFCF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1285852" y="3071810"/>
            <a:ext cx="6400800" cy="1000132"/>
          </a:xfrm>
        </p:spPr>
        <p:txBody>
          <a:bodyPr>
            <a:normAutofit lnSpcReduction="10000"/>
          </a:bodyPr>
          <a:lstStyle/>
          <a:p>
            <a:r>
              <a:rPr lang="fr-FR" dirty="0" smtClean="0"/>
              <a:t>Étude classique d’un document iconographique</a:t>
            </a:r>
            <a:endParaRPr lang="fr-FR" dirty="0"/>
          </a:p>
        </p:txBody>
      </p:sp>
      <p:sp>
        <p:nvSpPr>
          <p:cNvPr id="5" name="Rectangle 4"/>
          <p:cNvSpPr/>
          <p:nvPr/>
        </p:nvSpPr>
        <p:spPr>
          <a:xfrm>
            <a:off x="1571604" y="857232"/>
            <a:ext cx="6215106" cy="923330"/>
          </a:xfrm>
          <a:prstGeom prst="rect">
            <a:avLst/>
          </a:prstGeom>
          <a:solidFill>
            <a:schemeClr val="accent5">
              <a:lumMod val="60000"/>
              <a:lumOff val="40000"/>
            </a:schemeClr>
          </a:solidFill>
          <a:ln>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fr-FR" sz="5400" b="1" cap="all" dirty="0" smtClean="0">
                <a:ln w="9000" cmpd="sng">
                  <a:solidFill>
                    <a:schemeClr val="accent4">
                      <a:shade val="50000"/>
                      <a:satMod val="120000"/>
                    </a:schemeClr>
                  </a:solidFill>
                  <a:prstDash val="solid"/>
                </a:ln>
                <a:solidFill>
                  <a:schemeClr val="accent4">
                    <a:lumMod val="60000"/>
                    <a:lumOff val="40000"/>
                  </a:schemeClr>
                </a:solidFill>
                <a:effectLst>
                  <a:reflection blurRad="12700" stA="28000" endPos="45000" dist="1000" dir="5400000" sy="-100000" algn="bl" rotWithShape="0"/>
                </a:effectLst>
              </a:rPr>
              <a:t>Mon égo-histoire</a:t>
            </a:r>
            <a:endParaRPr lang="fr-FR" sz="5400" b="1" cap="all" dirty="0">
              <a:ln w="9000" cmpd="sng">
                <a:solidFill>
                  <a:schemeClr val="accent4">
                    <a:shade val="50000"/>
                    <a:satMod val="120000"/>
                  </a:schemeClr>
                </a:solidFill>
                <a:prstDash val="solid"/>
              </a:ln>
              <a:solidFill>
                <a:schemeClr val="accent4">
                  <a:lumMod val="60000"/>
                  <a:lumOff val="40000"/>
                </a:schemeClr>
              </a:solidFill>
              <a:effectLst>
                <a:reflection blurRad="12700" stA="28000" endPos="45000" dist="1000" dir="5400000" sy="-100000" algn="bl" rotWithShape="0"/>
              </a:effectLst>
            </a:endParaRPr>
          </a:p>
        </p:txBody>
      </p:sp>
      <p:sp>
        <p:nvSpPr>
          <p:cNvPr id="6" name="ZoneTexte 5"/>
          <p:cNvSpPr txBox="1"/>
          <p:nvPr/>
        </p:nvSpPr>
        <p:spPr>
          <a:xfrm>
            <a:off x="1357290" y="5072074"/>
            <a:ext cx="5429288" cy="646331"/>
          </a:xfrm>
          <a:prstGeom prst="rect">
            <a:avLst/>
          </a:prstGeom>
          <a:noFill/>
        </p:spPr>
        <p:txBody>
          <a:bodyPr wrap="square" rtlCol="0">
            <a:spAutoFit/>
          </a:bodyPr>
          <a:lstStyle/>
          <a:p>
            <a:r>
              <a:rPr lang="fr-FR" dirty="0" smtClean="0"/>
              <a:t>           Mon arrière </a:t>
            </a:r>
            <a:r>
              <a:rPr lang="fr-FR" dirty="0" err="1" smtClean="0"/>
              <a:t>arrière</a:t>
            </a:r>
            <a:r>
              <a:rPr lang="fr-FR" dirty="0" smtClean="0"/>
              <a:t> grand-père François </a:t>
            </a:r>
          </a:p>
          <a:p>
            <a:r>
              <a:rPr lang="fr-FR" dirty="0" smtClean="0"/>
              <a:t>                  (27 août 1886 – 10 février 1956)</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5697559"/>
          </a:xfrm>
        </p:spPr>
        <p:txBody>
          <a:bodyPr/>
          <a:lstStyle/>
          <a:p>
            <a:pPr>
              <a:buNone/>
            </a:pPr>
            <a:r>
              <a:rPr lang="fr-FR" dirty="0" smtClean="0"/>
              <a:t>              Quel questionnement formuler pour permettre une analyse?</a:t>
            </a:r>
          </a:p>
          <a:p>
            <a:pPr>
              <a:buNone/>
            </a:pPr>
            <a:r>
              <a:rPr lang="fr-FR" dirty="0" smtClean="0">
                <a:solidFill>
                  <a:srgbClr val="002060"/>
                </a:solidFill>
              </a:rPr>
              <a:t>1) </a:t>
            </a:r>
            <a:r>
              <a:rPr lang="fr-FR" dirty="0" smtClean="0">
                <a:solidFill>
                  <a:srgbClr val="0070C0"/>
                </a:solidFill>
              </a:rPr>
              <a:t>Quel est ce type de document? </a:t>
            </a:r>
          </a:p>
          <a:p>
            <a:pPr>
              <a:buNone/>
            </a:pPr>
            <a:r>
              <a:rPr lang="fr-FR" dirty="0" smtClean="0">
                <a:solidFill>
                  <a:srgbClr val="002060"/>
                </a:solidFill>
              </a:rPr>
              <a:t>2) </a:t>
            </a:r>
            <a:r>
              <a:rPr lang="fr-FR" dirty="0" smtClean="0">
                <a:solidFill>
                  <a:srgbClr val="0070C0"/>
                </a:solidFill>
              </a:rPr>
              <a:t>Décrire la photo</a:t>
            </a:r>
          </a:p>
          <a:p>
            <a:pPr>
              <a:buNone/>
            </a:pPr>
            <a:r>
              <a:rPr lang="fr-FR" dirty="0" smtClean="0">
                <a:solidFill>
                  <a:srgbClr val="002060"/>
                </a:solidFill>
              </a:rPr>
              <a:t>3) </a:t>
            </a:r>
            <a:r>
              <a:rPr lang="fr-FR" dirty="0" smtClean="0">
                <a:solidFill>
                  <a:srgbClr val="0070C0"/>
                </a:solidFill>
              </a:rPr>
              <a:t>Qu’est-ce qu’il y a écrit au verso du document?</a:t>
            </a:r>
          </a:p>
          <a:p>
            <a:pPr>
              <a:buNone/>
            </a:pPr>
            <a:r>
              <a:rPr lang="fr-FR" dirty="0" smtClean="0">
                <a:solidFill>
                  <a:srgbClr val="002060"/>
                </a:solidFill>
              </a:rPr>
              <a:t>4) </a:t>
            </a:r>
            <a:r>
              <a:rPr lang="fr-FR" dirty="0" smtClean="0">
                <a:solidFill>
                  <a:srgbClr val="0070C0"/>
                </a:solidFill>
              </a:rPr>
              <a:t>Peut-on penser que le personnage va bien? Pourquoi?</a:t>
            </a:r>
            <a:endParaRPr lang="fr-FR" dirty="0">
              <a:solidFill>
                <a:srgbClr val="0070C0"/>
              </a:solidFill>
            </a:endParaRPr>
          </a:p>
          <a:p>
            <a:pPr>
              <a:buNone/>
            </a:pPr>
            <a:r>
              <a:rPr lang="fr-FR" dirty="0" smtClean="0">
                <a:solidFill>
                  <a:srgbClr val="002060"/>
                </a:solidFill>
              </a:rPr>
              <a:t>5) </a:t>
            </a:r>
            <a:r>
              <a:rPr lang="fr-FR" dirty="0" smtClean="0">
                <a:solidFill>
                  <a:srgbClr val="0070C0"/>
                </a:solidFill>
              </a:rPr>
              <a:t>Quels éléments de la guerre trouvez-vous dans le document?</a:t>
            </a:r>
            <a:endParaRPr lang="fr-FR" dirty="0">
              <a:solidFill>
                <a:srgbClr val="0070C0"/>
              </a:solidFill>
            </a:endParaRPr>
          </a:p>
        </p:txBody>
      </p:sp>
      <p:sp>
        <p:nvSpPr>
          <p:cNvPr id="5" name="Flèche droite 4"/>
          <p:cNvSpPr/>
          <p:nvPr/>
        </p:nvSpPr>
        <p:spPr>
          <a:xfrm>
            <a:off x="714348" y="500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899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428860" y="2357430"/>
            <a:ext cx="3400420" cy="290037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buNone/>
            </a:pPr>
            <a:r>
              <a:rPr lang="fr-FR" sz="2000" dirty="0" smtClean="0"/>
              <a:t> </a:t>
            </a:r>
          </a:p>
          <a:p>
            <a:pPr>
              <a:buNone/>
            </a:pPr>
            <a:r>
              <a:rPr lang="fr-FR" sz="2000" dirty="0" smtClean="0"/>
              <a:t>   Chère </a:t>
            </a:r>
            <a:r>
              <a:rPr lang="fr-FR" sz="2000" dirty="0" err="1" smtClean="0"/>
              <a:t>Thérence</a:t>
            </a:r>
            <a:endParaRPr lang="fr-FR" sz="2000" dirty="0" smtClean="0"/>
          </a:p>
          <a:p>
            <a:pPr>
              <a:buNone/>
            </a:pPr>
            <a:r>
              <a:rPr lang="fr-FR" sz="2000" dirty="0" smtClean="0"/>
              <a:t>     Ma santé est bonne, j’espère que vous êtes de même tous bien. Le bonjour aux sœurs. Embrasse maman et papa pour moi. Reçois de bons baisers de ton petit frère chasseur. </a:t>
            </a:r>
          </a:p>
          <a:p>
            <a:pPr>
              <a:buNone/>
            </a:pPr>
            <a:r>
              <a:rPr lang="fr-FR" sz="2000" dirty="0" smtClean="0"/>
              <a:t>   François Kirch. </a:t>
            </a:r>
          </a:p>
          <a:p>
            <a:pPr algn="ctr"/>
            <a:endParaRPr lang="fr-FR" dirty="0"/>
          </a:p>
        </p:txBody>
      </p:sp>
      <p:sp>
        <p:nvSpPr>
          <p:cNvPr id="6" name="ZoneTexte 5"/>
          <p:cNvSpPr txBox="1"/>
          <p:nvPr/>
        </p:nvSpPr>
        <p:spPr>
          <a:xfrm>
            <a:off x="2143108" y="1000108"/>
            <a:ext cx="4000528" cy="1077218"/>
          </a:xfrm>
          <a:prstGeom prst="rect">
            <a:avLst/>
          </a:prstGeom>
          <a:noFill/>
        </p:spPr>
        <p:txBody>
          <a:bodyPr wrap="square" rtlCol="0">
            <a:spAutoFit/>
          </a:bodyPr>
          <a:lstStyle/>
          <a:p>
            <a:r>
              <a:rPr lang="fr-FR" sz="3200" u="sng" dirty="0" smtClean="0">
                <a:effectLst>
                  <a:outerShdw blurRad="38100" dist="38100" dir="2700000" algn="tl">
                    <a:srgbClr val="000000">
                      <a:alpha val="43137"/>
                    </a:srgbClr>
                  </a:outerShdw>
                </a:effectLst>
              </a:rPr>
              <a:t>PS: </a:t>
            </a:r>
            <a:r>
              <a:rPr lang="fr-FR" sz="3200" dirty="0" smtClean="0"/>
              <a:t>Ici voici le verso du document</a:t>
            </a:r>
            <a:endParaRPr lang="fr-FR" sz="3200" dirty="0"/>
          </a:p>
        </p:txBody>
      </p:sp>
    </p:spTree>
    <p:extLst>
      <p:ext uri="{BB962C8B-B14F-4D97-AF65-F5344CB8AC3E}">
        <p14:creationId xmlns:p14="http://schemas.microsoft.com/office/powerpoint/2010/main" val="969274001"/>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000496" y="928670"/>
            <a:ext cx="4900618" cy="3071834"/>
          </a:xfrm>
        </p:spPr>
        <p:txBody>
          <a:bodyPr>
            <a:normAutofit/>
          </a:bodyPr>
          <a:lstStyle/>
          <a:p>
            <a:pPr>
              <a:buNone/>
            </a:pPr>
            <a:r>
              <a:rPr lang="fr-FR" sz="2400" dirty="0" smtClean="0"/>
              <a:t>Sur cette photo au </a:t>
            </a:r>
            <a:r>
              <a:rPr lang="fr-FR" sz="2400" b="1" dirty="0" smtClean="0">
                <a:solidFill>
                  <a:srgbClr val="9966FF"/>
                </a:solidFill>
              </a:rPr>
              <a:t>1</a:t>
            </a:r>
            <a:r>
              <a:rPr lang="fr-FR" sz="2400" b="1" baseline="30000" dirty="0" smtClean="0">
                <a:solidFill>
                  <a:srgbClr val="9966FF"/>
                </a:solidFill>
              </a:rPr>
              <a:t>er</a:t>
            </a:r>
            <a:r>
              <a:rPr lang="fr-FR" sz="2400" b="1" dirty="0" smtClean="0">
                <a:solidFill>
                  <a:srgbClr val="9966FF"/>
                </a:solidFill>
              </a:rPr>
              <a:t> plan </a:t>
            </a:r>
            <a:r>
              <a:rPr lang="fr-FR" sz="2400" dirty="0" smtClean="0"/>
              <a:t>on distingue évidemment cet homme, en tenue militaire plus précisément de « chasseur alpin ». Il a une posture droite, d’un homme de l’armée. Il s’accoude à cette sellette (seul accessoire), fier, cigarette à la main.   </a:t>
            </a:r>
            <a:endParaRPr lang="fr-FR" sz="2400" dirty="0"/>
          </a:p>
        </p:txBody>
      </p:sp>
      <p:pic>
        <p:nvPicPr>
          <p:cNvPr id="9" name="Image 8" descr="1er plan photo.jpg"/>
          <p:cNvPicPr>
            <a:picLocks noChangeAspect="1"/>
          </p:cNvPicPr>
          <p:nvPr/>
        </p:nvPicPr>
        <p:blipFill>
          <a:blip r:embed="rId2" cstate="print"/>
          <a:stretch>
            <a:fillRect/>
          </a:stretch>
        </p:blipFill>
        <p:spPr>
          <a:xfrm>
            <a:off x="571472" y="785794"/>
            <a:ext cx="3282696" cy="50383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eme plan photo.jpg"/>
          <p:cNvPicPr>
            <a:picLocks noGrp="1" noChangeAspect="1"/>
          </p:cNvPicPr>
          <p:nvPr>
            <p:ph idx="1"/>
          </p:nvPr>
        </p:nvPicPr>
        <p:blipFill>
          <a:blip r:embed="rId2" cstate="print"/>
          <a:stretch>
            <a:fillRect/>
          </a:stretch>
        </p:blipFill>
        <p:spPr>
          <a:xfrm>
            <a:off x="5500694" y="857232"/>
            <a:ext cx="2972315" cy="4525963"/>
          </a:xfrm>
        </p:spPr>
      </p:pic>
      <p:sp>
        <p:nvSpPr>
          <p:cNvPr id="5" name="ZoneTexte 4"/>
          <p:cNvSpPr txBox="1"/>
          <p:nvPr/>
        </p:nvSpPr>
        <p:spPr>
          <a:xfrm>
            <a:off x="857224" y="1643050"/>
            <a:ext cx="4143404" cy="3046988"/>
          </a:xfrm>
          <a:prstGeom prst="rect">
            <a:avLst/>
          </a:prstGeom>
          <a:noFill/>
        </p:spPr>
        <p:txBody>
          <a:bodyPr wrap="square" rtlCol="0">
            <a:spAutoFit/>
          </a:bodyPr>
          <a:lstStyle/>
          <a:p>
            <a:r>
              <a:rPr lang="fr-FR" sz="2400" dirty="0" smtClean="0">
                <a:solidFill>
                  <a:srgbClr val="002060"/>
                </a:solidFill>
              </a:rPr>
              <a:t>Cette photo souvenir est prise chez un photographe car au début du siècle lui seul possédait un appareil.</a:t>
            </a:r>
          </a:p>
          <a:p>
            <a:r>
              <a:rPr lang="fr-FR" sz="2400" dirty="0" smtClean="0">
                <a:solidFill>
                  <a:srgbClr val="002060"/>
                </a:solidFill>
              </a:rPr>
              <a:t> Au </a:t>
            </a:r>
            <a:r>
              <a:rPr lang="fr-FR" sz="2400" b="1" dirty="0" smtClean="0">
                <a:solidFill>
                  <a:srgbClr val="3366CC"/>
                </a:solidFill>
              </a:rPr>
              <a:t>2</a:t>
            </a:r>
            <a:r>
              <a:rPr lang="fr-FR" sz="2400" b="1" baseline="30000" dirty="0" smtClean="0">
                <a:solidFill>
                  <a:srgbClr val="3366CC"/>
                </a:solidFill>
              </a:rPr>
              <a:t>nd</a:t>
            </a:r>
            <a:r>
              <a:rPr lang="fr-FR" sz="2400" b="1" dirty="0" smtClean="0">
                <a:solidFill>
                  <a:srgbClr val="3366CC"/>
                </a:solidFill>
              </a:rPr>
              <a:t> plan</a:t>
            </a:r>
            <a:r>
              <a:rPr lang="fr-FR" sz="2400" dirty="0" smtClean="0">
                <a:solidFill>
                  <a:srgbClr val="3366CC"/>
                </a:solidFill>
              </a:rPr>
              <a:t> </a:t>
            </a:r>
            <a:r>
              <a:rPr lang="fr-FR" sz="2400" dirty="0" smtClean="0">
                <a:solidFill>
                  <a:srgbClr val="002060"/>
                </a:solidFill>
              </a:rPr>
              <a:t>on distingue un fond qui est un décor comme cela se faisait à l’époque. Simple voire un peu triste. </a:t>
            </a:r>
            <a:endParaRPr lang="fr-FR"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3eme plan photo.jpg"/>
          <p:cNvPicPr>
            <a:picLocks noGrp="1" noChangeAspect="1"/>
          </p:cNvPicPr>
          <p:nvPr>
            <p:ph idx="1"/>
          </p:nvPr>
        </p:nvPicPr>
        <p:blipFill>
          <a:blip r:embed="rId2" cstate="print"/>
          <a:stretch>
            <a:fillRect/>
          </a:stretch>
        </p:blipFill>
        <p:spPr>
          <a:xfrm>
            <a:off x="571472" y="1000108"/>
            <a:ext cx="2972315" cy="4525963"/>
          </a:xfrm>
        </p:spPr>
      </p:pic>
      <p:sp>
        <p:nvSpPr>
          <p:cNvPr id="5" name="ZoneTexte 4"/>
          <p:cNvSpPr txBox="1"/>
          <p:nvPr/>
        </p:nvSpPr>
        <p:spPr>
          <a:xfrm>
            <a:off x="4143372" y="1571612"/>
            <a:ext cx="4786346" cy="3416320"/>
          </a:xfrm>
          <a:prstGeom prst="rect">
            <a:avLst/>
          </a:prstGeom>
          <a:noFill/>
        </p:spPr>
        <p:txBody>
          <a:bodyPr wrap="square" rtlCol="0">
            <a:spAutoFit/>
          </a:bodyPr>
          <a:lstStyle/>
          <a:p>
            <a:r>
              <a:rPr lang="fr-FR" sz="2400" dirty="0" smtClean="0"/>
              <a:t>Cette photo date de plus d’un siècle, est en couleur sépia comme cela se faisait, les photos couleurs n’apparaissent que dans les année 30. De ce fait les zones d’ombres dans les encadrés sont plus présentes, on distingue moins les reliefs, le bas du personnage se confond avec le décor</a:t>
            </a:r>
            <a:r>
              <a:rPr lang="fr-FR" sz="2400" dirty="0"/>
              <a:t>.</a:t>
            </a:r>
            <a:endParaRPr lang="fr-FR"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derrière photo.jpg"/>
          <p:cNvPicPr>
            <a:picLocks noGrp="1" noChangeAspect="1"/>
          </p:cNvPicPr>
          <p:nvPr>
            <p:ph idx="1"/>
          </p:nvPr>
        </p:nvPicPr>
        <p:blipFill>
          <a:blip r:embed="rId2" cstate="print"/>
          <a:stretch>
            <a:fillRect/>
          </a:stretch>
        </p:blipFill>
        <p:spPr>
          <a:xfrm>
            <a:off x="357158" y="642918"/>
            <a:ext cx="5038344" cy="3233928"/>
          </a:xfrm>
        </p:spPr>
      </p:pic>
      <p:sp>
        <p:nvSpPr>
          <p:cNvPr id="7" name="ZoneTexte 6"/>
          <p:cNvSpPr txBox="1"/>
          <p:nvPr/>
        </p:nvSpPr>
        <p:spPr>
          <a:xfrm>
            <a:off x="5786446" y="1643050"/>
            <a:ext cx="3026406" cy="830997"/>
          </a:xfrm>
          <a:prstGeom prst="rect">
            <a:avLst/>
          </a:prstGeom>
          <a:noFill/>
        </p:spPr>
        <p:txBody>
          <a:bodyPr wrap="square" rtlCol="0">
            <a:spAutoFit/>
          </a:bodyPr>
          <a:lstStyle/>
          <a:p>
            <a:r>
              <a:rPr lang="fr-FR" sz="2400" dirty="0" smtClean="0"/>
              <a:t>Voici le verso du document, où il écrit: </a:t>
            </a:r>
          </a:p>
        </p:txBody>
      </p:sp>
      <p:sp>
        <p:nvSpPr>
          <p:cNvPr id="9" name="Rectangle 8"/>
          <p:cNvSpPr/>
          <p:nvPr/>
        </p:nvSpPr>
        <p:spPr>
          <a:xfrm>
            <a:off x="5572132" y="3214686"/>
            <a:ext cx="3429024" cy="3071834"/>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t>Le 29 avril 1916 </a:t>
            </a:r>
          </a:p>
          <a:p>
            <a:r>
              <a:rPr lang="fr-FR" sz="2000" dirty="0" smtClean="0"/>
              <a:t>       Chère </a:t>
            </a:r>
            <a:r>
              <a:rPr lang="fr-FR" sz="2000" dirty="0" err="1" smtClean="0"/>
              <a:t>Thérence</a:t>
            </a:r>
            <a:endParaRPr lang="fr-FR" sz="2000" dirty="0" smtClean="0"/>
          </a:p>
          <a:p>
            <a:r>
              <a:rPr lang="fr-FR" sz="2000" dirty="0" smtClean="0"/>
              <a:t>Ma santé est bonne, j’espère que vous êtes de même tous bien. Le bonjour aux sœurs. Embrasse maman et papa pour moi. Reçois de bons baisers de ton petit frère chasseur. </a:t>
            </a:r>
          </a:p>
          <a:p>
            <a:r>
              <a:rPr lang="fr-FR" sz="2000" dirty="0" smtClean="0"/>
              <a:t> François Kirch. </a:t>
            </a:r>
          </a:p>
          <a:p>
            <a:pPr algn="ct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hoto 1916.jpg"/>
          <p:cNvPicPr>
            <a:picLocks noChangeAspect="1"/>
          </p:cNvPicPr>
          <p:nvPr/>
        </p:nvPicPr>
        <p:blipFill>
          <a:blip r:embed="rId3" cstate="print"/>
          <a:stretch>
            <a:fillRect/>
          </a:stretch>
        </p:blipFill>
        <p:spPr>
          <a:xfrm>
            <a:off x="857224" y="2285992"/>
            <a:ext cx="2920492" cy="4018826"/>
          </a:xfrm>
          <a:prstGeom prst="rect">
            <a:avLst/>
          </a:prstGeom>
        </p:spPr>
      </p:pic>
      <p:pic>
        <p:nvPicPr>
          <p:cNvPr id="5" name="Image 4" descr="img002.jpg"/>
          <p:cNvPicPr>
            <a:picLocks noChangeAspect="1"/>
          </p:cNvPicPr>
          <p:nvPr/>
        </p:nvPicPr>
        <p:blipFill>
          <a:blip r:embed="rId4" cstate="print"/>
          <a:stretch>
            <a:fillRect/>
          </a:stretch>
        </p:blipFill>
        <p:spPr>
          <a:xfrm rot="16200000">
            <a:off x="4839987" y="2303758"/>
            <a:ext cx="2564892" cy="3529493"/>
          </a:xfrm>
          <a:prstGeom prst="rect">
            <a:avLst/>
          </a:prstGeom>
        </p:spPr>
      </p:pic>
      <p:sp>
        <p:nvSpPr>
          <p:cNvPr id="7" name="Rectangle 6"/>
          <p:cNvSpPr/>
          <p:nvPr/>
        </p:nvSpPr>
        <p:spPr>
          <a:xfrm>
            <a:off x="1928794" y="642918"/>
            <a:ext cx="4786346" cy="1285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Ego Histoire</a:t>
            </a:r>
            <a:endParaRPr lang="fr-FR"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682162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643050"/>
            <a:ext cx="8229600" cy="4525963"/>
          </a:xfrm>
        </p:spPr>
        <p:txBody>
          <a:bodyPr/>
          <a:lstStyle/>
          <a:p>
            <a:pPr>
              <a:buNone/>
            </a:pPr>
            <a:r>
              <a:rPr lang="fr-FR" dirty="0" smtClean="0"/>
              <a:t>            </a:t>
            </a:r>
            <a:r>
              <a:rPr lang="fr-FR" dirty="0" smtClean="0">
                <a:solidFill>
                  <a:srgbClr val="7030A0"/>
                </a:solidFill>
              </a:rPr>
              <a:t>Présentation/Description</a:t>
            </a:r>
          </a:p>
          <a:p>
            <a:pPr>
              <a:buNone/>
            </a:pPr>
            <a:r>
              <a:rPr lang="fr-FR" dirty="0" smtClean="0"/>
              <a:t>Nature: </a:t>
            </a:r>
            <a:r>
              <a:rPr lang="fr-FR" dirty="0" smtClean="0">
                <a:solidFill>
                  <a:srgbClr val="0070C0"/>
                </a:solidFill>
              </a:rPr>
              <a:t>photographie type carte postale</a:t>
            </a:r>
          </a:p>
          <a:p>
            <a:pPr>
              <a:buNone/>
            </a:pPr>
            <a:r>
              <a:rPr lang="fr-FR" dirty="0" smtClean="0"/>
              <a:t>Source: </a:t>
            </a:r>
            <a:r>
              <a:rPr lang="fr-FR" dirty="0" smtClean="0">
                <a:solidFill>
                  <a:srgbClr val="0070C0"/>
                </a:solidFill>
              </a:rPr>
              <a:t>album de famille</a:t>
            </a:r>
          </a:p>
          <a:p>
            <a:pPr>
              <a:buNone/>
            </a:pPr>
            <a:r>
              <a:rPr lang="fr-FR" dirty="0" smtClean="0"/>
              <a:t>Origine: </a:t>
            </a:r>
            <a:r>
              <a:rPr lang="fr-FR" dirty="0" smtClean="0">
                <a:solidFill>
                  <a:srgbClr val="0070C0"/>
                </a:solidFill>
              </a:rPr>
              <a:t>correspondance d’un soldat à sa famille </a:t>
            </a:r>
          </a:p>
          <a:p>
            <a:pPr>
              <a:buNone/>
            </a:pPr>
            <a:r>
              <a:rPr lang="fr-FR" dirty="0" smtClean="0"/>
              <a:t>Date: </a:t>
            </a:r>
            <a:r>
              <a:rPr lang="fr-FR" dirty="0" smtClean="0">
                <a:solidFill>
                  <a:srgbClr val="0070C0"/>
                </a:solidFill>
              </a:rPr>
              <a:t>29 avril 1916</a:t>
            </a:r>
          </a:p>
          <a:p>
            <a:pPr>
              <a:buNone/>
            </a:pPr>
            <a:r>
              <a:rPr lang="fr-FR" dirty="0" smtClean="0"/>
              <a:t>Auteur: </a:t>
            </a:r>
            <a:r>
              <a:rPr lang="fr-FR" dirty="0" smtClean="0">
                <a:solidFill>
                  <a:srgbClr val="0070C0"/>
                </a:solidFill>
              </a:rPr>
              <a:t>François Kirch (27/10/1886-10/02/1956)</a:t>
            </a:r>
          </a:p>
          <a:p>
            <a:pPr>
              <a:buNone/>
            </a:pPr>
            <a:endParaRPr lang="fr-FR" dirty="0" smtClean="0"/>
          </a:p>
        </p:txBody>
      </p:sp>
      <p:sp>
        <p:nvSpPr>
          <p:cNvPr id="4" name="Flèche droite 3"/>
          <p:cNvSpPr/>
          <p:nvPr/>
        </p:nvSpPr>
        <p:spPr>
          <a:xfrm>
            <a:off x="642910" y="16430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Tree>
    <p:extLst>
      <p:ext uri="{BB962C8B-B14F-4D97-AF65-F5344CB8AC3E}">
        <p14:creationId xmlns:p14="http://schemas.microsoft.com/office/powerpoint/2010/main" val="150670373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t>            </a:t>
            </a:r>
            <a:r>
              <a:rPr lang="fr-FR" dirty="0" smtClean="0">
                <a:solidFill>
                  <a:srgbClr val="7030A0"/>
                </a:solidFill>
              </a:rPr>
              <a:t>Légende du document</a:t>
            </a:r>
          </a:p>
          <a:p>
            <a:pPr>
              <a:buNone/>
            </a:pPr>
            <a:r>
              <a:rPr lang="fr-FR" dirty="0" smtClean="0"/>
              <a:t>Titre possible:   ?</a:t>
            </a:r>
          </a:p>
          <a:p>
            <a:pPr>
              <a:buNone/>
            </a:pPr>
            <a:r>
              <a:rPr lang="fr-FR" dirty="0" err="1" smtClean="0"/>
              <a:t>Paratexte</a:t>
            </a:r>
            <a:r>
              <a:rPr lang="fr-FR" dirty="0" smtClean="0"/>
              <a:t> de présentation:</a:t>
            </a:r>
          </a:p>
          <a:p>
            <a:pPr>
              <a:buNone/>
            </a:pPr>
            <a:r>
              <a:rPr lang="fr-FR" dirty="0" smtClean="0">
                <a:solidFill>
                  <a:srgbClr val="0070C0"/>
                </a:solidFill>
              </a:rPr>
              <a:t>La carte ci-dessous représente une photo de mon aïeul en tenue de soldat pendant la guerre 14-18. Le message est court peu d’information sur ce qu’il vit mais simplement quelques mots pour rassurer ses proches.</a:t>
            </a:r>
            <a:endParaRPr lang="fr-FR" dirty="0">
              <a:solidFill>
                <a:srgbClr val="0070C0"/>
              </a:solidFill>
            </a:endParaRPr>
          </a:p>
        </p:txBody>
      </p:sp>
      <p:sp>
        <p:nvSpPr>
          <p:cNvPr id="4" name="Flèche droite 3"/>
          <p:cNvSpPr/>
          <p:nvPr/>
        </p:nvSpPr>
        <p:spPr>
          <a:xfrm>
            <a:off x="571472" y="15716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5830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smtClean="0"/>
              <a:t>            En quoi est-il révélateur de la guerre, en quoi s’inscrit-il dans un conflit ?</a:t>
            </a:r>
          </a:p>
          <a:p>
            <a:pPr>
              <a:buNone/>
            </a:pPr>
            <a:r>
              <a:rPr lang="fr-FR" dirty="0" smtClean="0">
                <a:solidFill>
                  <a:srgbClr val="0070C0"/>
                </a:solidFill>
              </a:rPr>
              <a:t>Les éléments révélateurs de la guerre sont les suivants: sa tenue, sa posture, les dates ( le chiffre 218 pourrait-être un comptage du courrier au moment de la guerre)</a:t>
            </a:r>
            <a:endParaRPr lang="fr-FR" dirty="0">
              <a:solidFill>
                <a:srgbClr val="0070C0"/>
              </a:solidFill>
            </a:endParaRPr>
          </a:p>
        </p:txBody>
      </p:sp>
      <p:sp>
        <p:nvSpPr>
          <p:cNvPr id="4" name="Flèche droite 3"/>
          <p:cNvSpPr/>
          <p:nvPr/>
        </p:nvSpPr>
        <p:spPr>
          <a:xfrm>
            <a:off x="571472" y="16430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2077296"/>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88</TotalTime>
  <Words>442</Words>
  <Application>Microsoft Macintosh PowerPoint</Application>
  <PresentationFormat>Présentation à l'écran (4:3)</PresentationFormat>
  <Paragraphs>39</Paragraphs>
  <Slides>11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Calibri</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Ploussard Pierrine</dc:creator>
  <cp:lastModifiedBy>Stéphane TASTET</cp:lastModifiedBy>
  <cp:revision>13</cp:revision>
  <dcterms:created xsi:type="dcterms:W3CDTF">2015-11-24T12:46:04Z</dcterms:created>
  <dcterms:modified xsi:type="dcterms:W3CDTF">2016-02-23T15:34:21Z</dcterms:modified>
</cp:coreProperties>
</file>