
<file path=[Content_Types].xml><?xml version="1.0" encoding="utf-8"?>
<Types xmlns="http://schemas.openxmlformats.org/package/2006/content-types">
  <Override PartName="/ppt/slides/slide3.xml" ContentType="application/vnd.openxmlformats-officedocument.presentationml.slide+xml"/>
  <Override PartName="/docProps/core.xml" ContentType="application/vnd.openxmlformats-package.core-properties+xml"/>
  <Override PartName="/ppt/slideLayouts/slideLayout6.xml" ContentType="application/vnd.openxmlformats-officedocument.presentationml.slideLayout+xml"/>
  <Default Extension="rels" ContentType="application/vnd.openxmlformats-package.relationships+xml"/>
  <Override PartName="/ppt/slides/slide5.xml" ContentType="application/vnd.openxmlformats-officedocument.presentationml.slide+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1.xml" ContentType="application/vnd.openxmlformats-officedocument.presentationml.slideLayout+xml"/>
  <Default Extension="png" ContentType="image/png"/>
  <Override PartName="/ppt/slideLayouts/slideLayout11.xml" ContentType="application/vnd.openxmlformats-officedocument.presentationml.slideLayout+xml"/>
  <Override PartName="/ppt/slideLayouts/slideLayout3.xml" ContentType="application/vnd.openxmlformats-officedocument.presentationml.slideLayout+xml"/>
  <Default Extension="xml" ContentType="application/xml"/>
  <Override PartName="/ppt/slides/slide2.xml" ContentType="application/vnd.openxmlformats-officedocument.presentationml.slide+xml"/>
  <Override PartName="/docProps/app.xml" ContentType="application/vnd.openxmlformats-officedocument.extended-properties+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s/slide4.xml" ContentType="application/vnd.openxmlformats-officedocument.presentationml.slide+xml"/>
  <Override PartName="/ppt/viewProps.xml" ContentType="application/vnd.openxmlformats-officedocument.presentationml.viewProps+xml"/>
  <Override PartName="/ppt/slideLayouts/slideLayout7.xml" ContentType="application/vnd.openxmlformats-officedocument.presentationml.slideLayout+xml"/>
  <Override PartName="/ppt/slides/slide6.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presProps.xml" ContentType="application/vnd.openxmlformats-officedocument.presentationml.presProps+xml"/>
  <Override PartName="/ppt/slideLayouts/slideLayout2.xml" ContentType="application/vnd.openxmlformats-officedocument.presentationml.slideLayout+xml"/>
  <Override PartName="/ppt/presentation.xml" ContentType="application/vnd.openxmlformats-officedocument.presentationml.presentation.main+xml"/>
  <Default Extension="bin" ContentType="application/vnd.openxmlformats-officedocument.presentationml.printerSettings"/>
  <Override PartName="/ppt/slides/slide1.xml" ContentType="application/vnd.openxmlformats-officedocument.presentationml.slide+xml"/>
  <Default Extension="jpeg" ContentType="image/jpeg"/>
  <Override PartName="/ppt/tableStyles.xml" ContentType="application/vnd.openxmlformats-officedocument.presentationml.tableStyles+xml"/>
  <Override PartName="/ppt/slideLayouts/slideLayout4.xml" ContentType="application/vnd.openxmlformats-officedocument.presentationml.slideLayout+xml"/>
  <Override PartName="/ppt/theme/theme1.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p:cViewPr varScale="1">
        <p:scale>
          <a:sx n="128" d="100"/>
          <a:sy n="128" d="100"/>
        </p:scale>
        <p:origin x="-1704" y="-8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printerSettings" Target="printerSettings/printerSettings1.bin"/><Relationship Id="rId1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EAB13C14-499F-4CC8-BAD9-C8A6A4F29032}" type="datetimeFigureOut">
              <a:rPr lang="fr-FR" smtClean="0"/>
              <a:pPr/>
              <a:t>23/02/16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1B4BFCE-AD6D-428C-BFC9-2BF95F805E25}"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AB13C14-499F-4CC8-BAD9-C8A6A4F29032}" type="datetimeFigureOut">
              <a:rPr lang="fr-FR" smtClean="0"/>
              <a:pPr/>
              <a:t>23/02/16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1B4BFCE-AD6D-428C-BFC9-2BF95F805E25}"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AB13C14-499F-4CC8-BAD9-C8A6A4F29032}" type="datetimeFigureOut">
              <a:rPr lang="fr-FR" smtClean="0"/>
              <a:pPr/>
              <a:t>23/02/16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1B4BFCE-AD6D-428C-BFC9-2BF95F805E25}" type="slidenum">
              <a:rPr lang="fr-FR" smtClean="0"/>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AB13C14-499F-4CC8-BAD9-C8A6A4F29032}" type="datetimeFigureOut">
              <a:rPr lang="fr-FR" smtClean="0"/>
              <a:pPr/>
              <a:t>23/02/16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1B4BFCE-AD6D-428C-BFC9-2BF95F805E25}" type="slidenum">
              <a:rPr lang="fr-FR" smtClean="0"/>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EAB13C14-499F-4CC8-BAD9-C8A6A4F29032}" type="datetimeFigureOut">
              <a:rPr lang="fr-FR" smtClean="0"/>
              <a:pPr/>
              <a:t>23/02/16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1B4BFCE-AD6D-428C-BFC9-2BF95F805E25}"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EAB13C14-499F-4CC8-BAD9-C8A6A4F29032}" type="datetimeFigureOut">
              <a:rPr lang="fr-FR" smtClean="0"/>
              <a:pPr/>
              <a:t>23/02/16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1B4BFCE-AD6D-428C-BFC9-2BF95F805E25}"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EAB13C14-499F-4CC8-BAD9-C8A6A4F29032}" type="datetimeFigureOut">
              <a:rPr lang="fr-FR" smtClean="0"/>
              <a:pPr/>
              <a:t>23/02/16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1B4BFCE-AD6D-428C-BFC9-2BF95F805E25}"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EAB13C14-499F-4CC8-BAD9-C8A6A4F29032}" type="datetimeFigureOut">
              <a:rPr lang="fr-FR" smtClean="0"/>
              <a:pPr/>
              <a:t>23/02/16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1B4BFCE-AD6D-428C-BFC9-2BF95F805E25}"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AB13C14-499F-4CC8-BAD9-C8A6A4F29032}" type="datetimeFigureOut">
              <a:rPr lang="fr-FR" smtClean="0"/>
              <a:pPr/>
              <a:t>23/02/16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1B4BFCE-AD6D-428C-BFC9-2BF95F805E25}"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EAB13C14-499F-4CC8-BAD9-C8A6A4F29032}" type="datetimeFigureOut">
              <a:rPr lang="fr-FR" smtClean="0"/>
              <a:pPr/>
              <a:t>23/02/16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1B4BFCE-AD6D-428C-BFC9-2BF95F805E25}"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EAB13C14-499F-4CC8-BAD9-C8A6A4F29032}" type="datetimeFigureOut">
              <a:rPr lang="fr-FR" smtClean="0"/>
              <a:pPr/>
              <a:t>23/02/16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1B4BFCE-AD6D-428C-BFC9-2BF95F805E25}"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B13C14-499F-4CC8-BAD9-C8A6A4F29032}" type="datetimeFigureOut">
              <a:rPr lang="fr-FR" smtClean="0"/>
              <a:pPr/>
              <a:t>23/02/16</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B4BFCE-AD6D-428C-BFC9-2BF95F805E25}"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244727"/>
            <a:ext cx="7772400" cy="1470025"/>
          </a:xfrm>
        </p:spPr>
        <p:txBody>
          <a:bodyPr/>
          <a:lstStyle/>
          <a:p>
            <a:r>
              <a:rPr lang="fr-FR" dirty="0" smtClean="0"/>
              <a:t>« </a:t>
            </a:r>
            <a:r>
              <a:rPr lang="fr-FR" dirty="0" err="1" smtClean="0"/>
              <a:t>Egohistoire</a:t>
            </a:r>
            <a:r>
              <a:rPr lang="fr-FR" dirty="0" smtClean="0"/>
              <a:t> », Musée personnel</a:t>
            </a:r>
            <a:endParaRPr lang="fr-FR" dirty="0"/>
          </a:p>
        </p:txBody>
      </p:sp>
      <p:sp>
        <p:nvSpPr>
          <p:cNvPr id="3" name="Sous-titre 2"/>
          <p:cNvSpPr>
            <a:spLocks noGrp="1"/>
          </p:cNvSpPr>
          <p:nvPr>
            <p:ph type="subTitle" idx="1"/>
          </p:nvPr>
        </p:nvSpPr>
        <p:spPr/>
        <p:txBody>
          <a:bodyPr/>
          <a:lstStyle/>
          <a:p>
            <a:endParaRPr lang="fr-FR"/>
          </a:p>
        </p:txBody>
      </p:sp>
      <p:sp>
        <p:nvSpPr>
          <p:cNvPr id="4" name="ZoneTexte 3"/>
          <p:cNvSpPr txBox="1"/>
          <p:nvPr/>
        </p:nvSpPr>
        <p:spPr>
          <a:xfrm>
            <a:off x="71438" y="71414"/>
            <a:ext cx="1643042" cy="646331"/>
          </a:xfrm>
          <a:prstGeom prst="rect">
            <a:avLst/>
          </a:prstGeom>
          <a:noFill/>
        </p:spPr>
        <p:txBody>
          <a:bodyPr wrap="square" rtlCol="0">
            <a:spAutoFit/>
          </a:bodyPr>
          <a:lstStyle/>
          <a:p>
            <a:r>
              <a:rPr lang="fr-FR" dirty="0" smtClean="0"/>
              <a:t>Lisa SHAFROTH</a:t>
            </a:r>
          </a:p>
          <a:p>
            <a:r>
              <a:rPr lang="fr-FR" dirty="0" smtClean="0"/>
              <a:t>1</a:t>
            </a:r>
            <a:r>
              <a:rPr lang="fr-FR" baseline="30000" dirty="0" smtClean="0"/>
              <a:t>ère</a:t>
            </a:r>
            <a:r>
              <a:rPr lang="fr-FR" dirty="0" smtClean="0"/>
              <a:t> S.3</a:t>
            </a:r>
            <a:endParaRPr lang="fr-F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38982" t="11719" r="29722" b="11132"/>
          <a:stretch>
            <a:fillRect/>
          </a:stretch>
        </p:blipFill>
        <p:spPr bwMode="auto">
          <a:xfrm>
            <a:off x="214282" y="571480"/>
            <a:ext cx="4071934" cy="5643602"/>
          </a:xfrm>
          <a:prstGeom prst="rect">
            <a:avLst/>
          </a:prstGeom>
          <a:noFill/>
          <a:ln w="9525">
            <a:noFill/>
            <a:miter lim="800000"/>
            <a:headEnd/>
            <a:tailEnd/>
          </a:ln>
          <a:effectLst/>
        </p:spPr>
      </p:pic>
      <p:pic>
        <p:nvPicPr>
          <p:cNvPr id="1028" name="Picture 4"/>
          <p:cNvPicPr>
            <a:picLocks noChangeAspect="1" noChangeArrowheads="1"/>
          </p:cNvPicPr>
          <p:nvPr/>
        </p:nvPicPr>
        <p:blipFill>
          <a:blip r:embed="rId3"/>
          <a:srcRect l="40117" t="14279" r="31881" b="10937"/>
          <a:stretch>
            <a:fillRect/>
          </a:stretch>
        </p:blipFill>
        <p:spPr bwMode="auto">
          <a:xfrm>
            <a:off x="4714876" y="500042"/>
            <a:ext cx="3857652" cy="5792394"/>
          </a:xfrm>
          <a:prstGeom prst="rect">
            <a:avLst/>
          </a:prstGeom>
          <a:noFill/>
          <a:ln w="9525">
            <a:noFill/>
            <a:miter lim="800000"/>
            <a:headEnd/>
            <a:tailEnd/>
          </a:ln>
          <a:effectLst/>
        </p:spPr>
      </p:pic>
      <p:sp>
        <p:nvSpPr>
          <p:cNvPr id="8" name="Ellipse 7"/>
          <p:cNvSpPr/>
          <p:nvPr/>
        </p:nvSpPr>
        <p:spPr>
          <a:xfrm>
            <a:off x="0" y="285728"/>
            <a:ext cx="357158" cy="35719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p:cNvSpPr/>
          <p:nvPr/>
        </p:nvSpPr>
        <p:spPr>
          <a:xfrm>
            <a:off x="4572000" y="285728"/>
            <a:ext cx="357158" cy="35719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0" y="273586"/>
            <a:ext cx="357158" cy="369332"/>
          </a:xfrm>
          <a:prstGeom prst="rect">
            <a:avLst/>
          </a:prstGeom>
          <a:noFill/>
        </p:spPr>
        <p:txBody>
          <a:bodyPr wrap="square" rtlCol="0">
            <a:spAutoFit/>
          </a:bodyPr>
          <a:lstStyle/>
          <a:p>
            <a:r>
              <a:rPr lang="fr-FR" dirty="0" smtClean="0"/>
              <a:t>1</a:t>
            </a:r>
            <a:endParaRPr lang="fr-FR" dirty="0"/>
          </a:p>
        </p:txBody>
      </p:sp>
      <p:sp>
        <p:nvSpPr>
          <p:cNvPr id="12" name="ZoneTexte 11"/>
          <p:cNvSpPr txBox="1"/>
          <p:nvPr/>
        </p:nvSpPr>
        <p:spPr>
          <a:xfrm>
            <a:off x="4572000" y="285728"/>
            <a:ext cx="500066" cy="369332"/>
          </a:xfrm>
          <a:prstGeom prst="rect">
            <a:avLst/>
          </a:prstGeom>
          <a:noFill/>
        </p:spPr>
        <p:txBody>
          <a:bodyPr wrap="square" rtlCol="0">
            <a:spAutoFit/>
          </a:bodyPr>
          <a:lstStyle/>
          <a:p>
            <a:r>
              <a:rPr lang="fr-FR" dirty="0" smtClean="0"/>
              <a:t>2</a:t>
            </a:r>
            <a:endParaRPr lang="fr-F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85728"/>
            <a:ext cx="8229600" cy="5840435"/>
          </a:xfrm>
        </p:spPr>
        <p:txBody>
          <a:bodyPr>
            <a:normAutofit/>
          </a:bodyPr>
          <a:lstStyle/>
          <a:p>
            <a:r>
              <a:rPr lang="fr-FR" sz="2400" dirty="0" smtClean="0"/>
              <a:t>Ce sont les </a:t>
            </a:r>
            <a:r>
              <a:rPr lang="fr-FR" sz="2400" dirty="0" smtClean="0">
                <a:solidFill>
                  <a:srgbClr val="FF0000"/>
                </a:solidFill>
              </a:rPr>
              <a:t>registres matricules </a:t>
            </a:r>
            <a:r>
              <a:rPr lang="fr-FR" sz="2400" dirty="0" smtClean="0"/>
              <a:t>de deux de mes arrières grands-parents. </a:t>
            </a:r>
          </a:p>
          <a:p>
            <a:pPr>
              <a:buNone/>
            </a:pPr>
            <a:r>
              <a:rPr lang="fr-FR" sz="2000" dirty="0" smtClean="0"/>
              <a:t>*Un registre matricule est un registre où sont répertoriés tous les hommes après avoir effectué leur service militaire.</a:t>
            </a:r>
          </a:p>
          <a:p>
            <a:pPr>
              <a:buNone/>
            </a:pPr>
            <a:endParaRPr lang="fr-FR" sz="2000" dirty="0"/>
          </a:p>
          <a:p>
            <a:r>
              <a:rPr lang="fr-FR" sz="2400" dirty="0" smtClean="0"/>
              <a:t>Le premier a été effectué en 1906 et le second en 1903 et ils viennent respectivement  des archives départementales de la Vienne et des archives départementales des Deux-Sèvres.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flipH="1">
            <a:off x="8686800" y="1142984"/>
            <a:ext cx="100042" cy="274654"/>
          </a:xfrm>
        </p:spPr>
        <p:txBody>
          <a:bodyPr>
            <a:normAutofit fontScale="90000"/>
          </a:bodyPr>
          <a:lstStyle/>
          <a:p>
            <a:endParaRPr lang="fr-FR" dirty="0"/>
          </a:p>
        </p:txBody>
      </p:sp>
      <p:sp>
        <p:nvSpPr>
          <p:cNvPr id="3" name="Espace réservé du contenu 2"/>
          <p:cNvSpPr>
            <a:spLocks noGrp="1"/>
          </p:cNvSpPr>
          <p:nvPr>
            <p:ph idx="1"/>
          </p:nvPr>
        </p:nvSpPr>
        <p:spPr>
          <a:xfrm flipH="1">
            <a:off x="8686800" y="5929330"/>
            <a:ext cx="242918" cy="196833"/>
          </a:xfrm>
        </p:spPr>
        <p:txBody>
          <a:bodyPr>
            <a:normAutofit fontScale="25000" lnSpcReduction="20000"/>
          </a:bodyPr>
          <a:lstStyle/>
          <a:p>
            <a:pPr>
              <a:buNone/>
            </a:pPr>
            <a:endParaRPr lang="fr-FR" dirty="0"/>
          </a:p>
        </p:txBody>
      </p:sp>
      <p:pic>
        <p:nvPicPr>
          <p:cNvPr id="2050" name="Picture 2"/>
          <p:cNvPicPr>
            <a:picLocks noChangeAspect="1" noChangeArrowheads="1"/>
          </p:cNvPicPr>
          <p:nvPr/>
        </p:nvPicPr>
        <p:blipFill>
          <a:blip r:embed="rId2"/>
          <a:srcRect l="12628" t="2929" r="51135" b="6250"/>
          <a:stretch>
            <a:fillRect/>
          </a:stretch>
        </p:blipFill>
        <p:spPr bwMode="auto">
          <a:xfrm>
            <a:off x="1" y="357166"/>
            <a:ext cx="4157246" cy="5857916"/>
          </a:xfrm>
          <a:prstGeom prst="rect">
            <a:avLst/>
          </a:prstGeom>
          <a:noFill/>
          <a:ln w="9525">
            <a:noFill/>
            <a:miter lim="800000"/>
            <a:headEnd/>
            <a:tailEnd/>
          </a:ln>
          <a:effectLst/>
        </p:spPr>
      </p:pic>
      <p:sp>
        <p:nvSpPr>
          <p:cNvPr id="5" name="Ellipse 4"/>
          <p:cNvSpPr/>
          <p:nvPr/>
        </p:nvSpPr>
        <p:spPr>
          <a:xfrm>
            <a:off x="2500298" y="1214422"/>
            <a:ext cx="1214446" cy="857256"/>
          </a:xfrm>
          <a:prstGeom prst="ellipse">
            <a:avLst/>
          </a:prstGeom>
          <a:solidFill>
            <a:schemeClr val="bg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 name="Connecteur droit avec flèche 6"/>
          <p:cNvCxnSpPr/>
          <p:nvPr/>
        </p:nvCxnSpPr>
        <p:spPr>
          <a:xfrm flipV="1">
            <a:off x="3714744" y="1357298"/>
            <a:ext cx="1357322" cy="14287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5143504" y="1142984"/>
            <a:ext cx="3071834" cy="646331"/>
          </a:xfrm>
          <a:prstGeom prst="rect">
            <a:avLst/>
          </a:prstGeom>
          <a:noFill/>
        </p:spPr>
        <p:txBody>
          <a:bodyPr wrap="square" rtlCol="0">
            <a:spAutoFit/>
          </a:bodyPr>
          <a:lstStyle/>
          <a:p>
            <a:r>
              <a:rPr lang="fr-FR" dirty="0" smtClean="0"/>
              <a:t>Description physique de l’individu </a:t>
            </a:r>
            <a:endParaRPr lang="fr-FR" dirty="0"/>
          </a:p>
        </p:txBody>
      </p:sp>
      <p:sp>
        <p:nvSpPr>
          <p:cNvPr id="12" name="Ellipse 11"/>
          <p:cNvSpPr/>
          <p:nvPr/>
        </p:nvSpPr>
        <p:spPr>
          <a:xfrm>
            <a:off x="714348" y="785794"/>
            <a:ext cx="714380" cy="357190"/>
          </a:xfrm>
          <a:prstGeom prst="ellipse">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4" name="Connecteur droit avec flèche 13"/>
          <p:cNvCxnSpPr>
            <a:stCxn id="12" idx="0"/>
          </p:cNvCxnSpPr>
          <p:nvPr/>
        </p:nvCxnSpPr>
        <p:spPr>
          <a:xfrm rot="5400000" flipH="1" flipV="1">
            <a:off x="1107257" y="464323"/>
            <a:ext cx="285752" cy="35719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ZoneTexte 14"/>
          <p:cNvSpPr txBox="1"/>
          <p:nvPr/>
        </p:nvSpPr>
        <p:spPr>
          <a:xfrm>
            <a:off x="1500166" y="214290"/>
            <a:ext cx="1643074" cy="369332"/>
          </a:xfrm>
          <a:prstGeom prst="rect">
            <a:avLst/>
          </a:prstGeom>
          <a:noFill/>
        </p:spPr>
        <p:txBody>
          <a:bodyPr wrap="square" rtlCol="0">
            <a:spAutoFit/>
          </a:bodyPr>
          <a:lstStyle/>
          <a:p>
            <a:r>
              <a:rPr lang="fr-FR" dirty="0" smtClean="0"/>
              <a:t>Nom: Conty</a:t>
            </a:r>
            <a:endParaRPr lang="fr-FR" dirty="0"/>
          </a:p>
        </p:txBody>
      </p:sp>
      <p:sp>
        <p:nvSpPr>
          <p:cNvPr id="16" name="Ellipse 15"/>
          <p:cNvSpPr/>
          <p:nvPr/>
        </p:nvSpPr>
        <p:spPr>
          <a:xfrm>
            <a:off x="3000364" y="785794"/>
            <a:ext cx="428628" cy="357190"/>
          </a:xfrm>
          <a:prstGeom prst="ellipse">
            <a:avLst/>
          </a:prstGeom>
          <a:solidFill>
            <a:schemeClr val="bg1">
              <a:alpha val="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8" name="Connecteur droit avec flèche 17"/>
          <p:cNvCxnSpPr>
            <a:stCxn id="16" idx="7"/>
          </p:cNvCxnSpPr>
          <p:nvPr/>
        </p:nvCxnSpPr>
        <p:spPr>
          <a:xfrm rot="5400000" flipH="1" flipV="1">
            <a:off x="3371452" y="637688"/>
            <a:ext cx="195185" cy="205647"/>
          </a:xfrm>
          <a:prstGeom prst="straightConnector1">
            <a:avLst/>
          </a:prstGeom>
          <a:ln w="254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9" name="ZoneTexte 18"/>
          <p:cNvSpPr txBox="1"/>
          <p:nvPr/>
        </p:nvSpPr>
        <p:spPr>
          <a:xfrm>
            <a:off x="3571868" y="428604"/>
            <a:ext cx="4429156" cy="646331"/>
          </a:xfrm>
          <a:prstGeom prst="rect">
            <a:avLst/>
          </a:prstGeom>
          <a:noFill/>
        </p:spPr>
        <p:txBody>
          <a:bodyPr wrap="square" rtlCol="0">
            <a:spAutoFit/>
          </a:bodyPr>
          <a:lstStyle/>
          <a:p>
            <a:r>
              <a:rPr lang="fr-FR" dirty="0" smtClean="0"/>
              <a:t>Numéro matricule; chaque homme se </a:t>
            </a:r>
            <a:r>
              <a:rPr lang="fr-FR" smtClean="0"/>
              <a:t>voyait attribuer </a:t>
            </a:r>
            <a:r>
              <a:rPr lang="fr-FR" dirty="0" smtClean="0"/>
              <a:t>un numéro matricule différent</a:t>
            </a:r>
            <a:endParaRPr lang="fr-FR" dirty="0"/>
          </a:p>
        </p:txBody>
      </p:sp>
      <p:sp>
        <p:nvSpPr>
          <p:cNvPr id="20" name="Ellipse 19"/>
          <p:cNvSpPr/>
          <p:nvPr/>
        </p:nvSpPr>
        <p:spPr>
          <a:xfrm>
            <a:off x="0" y="2000240"/>
            <a:ext cx="2786050" cy="3929090"/>
          </a:xfrm>
          <a:prstGeom prst="ellipse">
            <a:avLst/>
          </a:prstGeom>
          <a:solidFill>
            <a:schemeClr val="bg1">
              <a:alpha val="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2" name="Connecteur droit avec flèche 21"/>
          <p:cNvCxnSpPr/>
          <p:nvPr/>
        </p:nvCxnSpPr>
        <p:spPr>
          <a:xfrm flipV="1">
            <a:off x="2786050" y="4179099"/>
            <a:ext cx="1643074" cy="35719"/>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23" name="ZoneTexte 22"/>
          <p:cNvSpPr txBox="1"/>
          <p:nvPr/>
        </p:nvSpPr>
        <p:spPr>
          <a:xfrm>
            <a:off x="4572000" y="3714752"/>
            <a:ext cx="3214710" cy="1754326"/>
          </a:xfrm>
          <a:prstGeom prst="rect">
            <a:avLst/>
          </a:prstGeom>
          <a:noFill/>
        </p:spPr>
        <p:txBody>
          <a:bodyPr wrap="square" rtlCol="0">
            <a:spAutoFit/>
          </a:bodyPr>
          <a:lstStyle/>
          <a:p>
            <a:r>
              <a:rPr lang="fr-FR" dirty="0" smtClean="0"/>
              <a:t>Compte-rendu des services et des mutations, ainsi que des éventuelles blessures, depuis le service militaire, jusqu’à la fin de la « carrière militaire » de l’individu.</a:t>
            </a:r>
            <a:endParaRPr lang="fr-F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600" dirty="0" smtClean="0"/>
              <a:t>Analyse des mutations et des services effectués :</a:t>
            </a:r>
            <a:endParaRPr lang="fr-FR" sz="3600" dirty="0"/>
          </a:p>
        </p:txBody>
      </p:sp>
      <p:sp>
        <p:nvSpPr>
          <p:cNvPr id="3" name="Espace réservé du contenu 2"/>
          <p:cNvSpPr>
            <a:spLocks noGrp="1"/>
          </p:cNvSpPr>
          <p:nvPr>
            <p:ph idx="1"/>
          </p:nvPr>
        </p:nvSpPr>
        <p:spPr/>
        <p:txBody>
          <a:bodyPr>
            <a:normAutofit/>
          </a:bodyPr>
          <a:lstStyle/>
          <a:p>
            <a:r>
              <a:rPr lang="fr-FR" sz="1800" dirty="0" smtClean="0"/>
              <a:t>René </a:t>
            </a:r>
            <a:r>
              <a:rPr lang="fr-FR" sz="1800" dirty="0"/>
              <a:t>A</a:t>
            </a:r>
            <a:r>
              <a:rPr lang="fr-FR" sz="1800" dirty="0" smtClean="0"/>
              <a:t>dolphe Conty, a été muté dans l’infanterie, de 1914 à 1916. Puis, il a perdu la deuxième phalange du pouce droit à cause d’un éclat d’obus en 1916 et a été placé dans le service d’auxiliaire. Et, le 21 Juillet 1917, il a de nouveau été à l’infanterie: au 13eme régiment. </a:t>
            </a:r>
          </a:p>
          <a:p>
            <a:endParaRPr lang="fr-FR" sz="1800" dirty="0"/>
          </a:p>
          <a:p>
            <a:r>
              <a:rPr lang="fr-FR" sz="1800" dirty="0" smtClean="0"/>
              <a:t>Léon </a:t>
            </a:r>
            <a:r>
              <a:rPr lang="fr-FR" sz="1800" dirty="0" err="1" smtClean="0"/>
              <a:t>Lhoumeau</a:t>
            </a:r>
            <a:r>
              <a:rPr lang="fr-FR" sz="1800" dirty="0" smtClean="0"/>
              <a:t>, a été ajourné au service militaire deux fois, car considéré comme trop faible. Puis, en 1914 il est conducteur d’animaux réquisitionnés et cela durant toute la guerre. En 1916, à Verdun il est blessé au poigné gauche par un éclat d’obus. Il reprend son activité et se blesse de nouveau par accident, en tombant de cheval en Novembre 1918.</a:t>
            </a:r>
            <a:endParaRPr lang="fr-FR" sz="1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800" dirty="0" smtClean="0"/>
              <a:t>En quoi cet ensemble documentaire est-il révélateur de la guerre ?</a:t>
            </a:r>
            <a:endParaRPr lang="fr-FR" sz="3800" dirty="0"/>
          </a:p>
        </p:txBody>
      </p:sp>
      <p:sp>
        <p:nvSpPr>
          <p:cNvPr id="3" name="Espace réservé du contenu 2"/>
          <p:cNvSpPr>
            <a:spLocks noGrp="1"/>
          </p:cNvSpPr>
          <p:nvPr>
            <p:ph idx="1"/>
          </p:nvPr>
        </p:nvSpPr>
        <p:spPr/>
        <p:txBody>
          <a:bodyPr>
            <a:normAutofit/>
          </a:bodyPr>
          <a:lstStyle/>
          <a:p>
            <a:r>
              <a:rPr lang="fr-FR" sz="2000" dirty="0" smtClean="0"/>
              <a:t>Cet ensemble documentaire confirme le fait qu’en 1914, au début de la guerre tous les hommes sont mobilisés, même ceux qui avaient été ajournés en raison de faiblesses. De plus, certains hommes sont mobilisés pour l’infanterie, au front, mais d’autres le sont pour réaliser d’autres services.</a:t>
            </a:r>
            <a:br>
              <a:rPr lang="fr-FR" sz="2000" dirty="0" smtClean="0"/>
            </a:br>
            <a:r>
              <a:rPr lang="fr-FR" sz="2000" dirty="0" smtClean="0"/>
              <a:t>Et, chaque ménage en fonction de ses possessions doit fournir des animaux ou autres choses utiles à la guerre. Cela montre bien la part rurale de la guerre.</a:t>
            </a:r>
          </a:p>
          <a:p>
            <a:r>
              <a:rPr lang="fr-FR" sz="2000" dirty="0" smtClean="0"/>
              <a:t>Par ailleurs, le registre matricule montre bien l’organisation militaire de l’époque. En effet, chaque homme âgé de plus de 20 ans possède un numéro et on remarque que la description physique en haut à droite est d’une grande précision: il y a la forme du menton, du visage, le type de front et de bouche, la taille, la couleur des yeux, des cheveux et des sourcils…</a:t>
            </a:r>
            <a:endParaRPr lang="fr-FR"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Quel questionnement formuler pour en permettre l’analyse ?</a:t>
            </a:r>
            <a:endParaRPr lang="fr-FR" dirty="0"/>
          </a:p>
        </p:txBody>
      </p:sp>
      <p:sp>
        <p:nvSpPr>
          <p:cNvPr id="3" name="Espace réservé du contenu 2"/>
          <p:cNvSpPr>
            <a:spLocks noGrp="1"/>
          </p:cNvSpPr>
          <p:nvPr>
            <p:ph idx="1"/>
          </p:nvPr>
        </p:nvSpPr>
        <p:spPr/>
        <p:txBody>
          <a:bodyPr>
            <a:normAutofit/>
          </a:bodyPr>
          <a:lstStyle/>
          <a:p>
            <a:r>
              <a:rPr lang="fr-FR" sz="2800" dirty="0" smtClean="0"/>
              <a:t>En quoi les registres matricules sont-ils révélateurs de l’amplitude et de l’organisation de la première guerre mondiale ?</a:t>
            </a:r>
            <a:endParaRPr lang="fr-FR" sz="2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246</TotalTime>
  <Words>475</Words>
  <Application>Microsoft Macintosh PowerPoint</Application>
  <PresentationFormat>Présentation à l'écran (4:3)</PresentationFormat>
  <Paragraphs>22</Paragraphs>
  <Slides>7</Slides>
  <Notes>0</Notes>
  <HiddenSlides>0</HiddenSlides>
  <MMClips>0</MMClips>
  <ScaleCrop>false</ScaleCrop>
  <HeadingPairs>
    <vt:vector size="4" baseType="variant">
      <vt:variant>
        <vt:lpstr>Modèle de conception</vt:lpstr>
      </vt:variant>
      <vt:variant>
        <vt:i4>1</vt:i4>
      </vt:variant>
      <vt:variant>
        <vt:lpstr>Titres des diapositives</vt:lpstr>
      </vt:variant>
      <vt:variant>
        <vt:i4>7</vt:i4>
      </vt:variant>
    </vt:vector>
  </HeadingPairs>
  <TitlesOfParts>
    <vt:vector size="8" baseType="lpstr">
      <vt:lpstr>Thème Office</vt:lpstr>
      <vt:lpstr>« Egohistoire », Musée personnel</vt:lpstr>
      <vt:lpstr>Diapositive 2</vt:lpstr>
      <vt:lpstr>Diapositive 3</vt:lpstr>
      <vt:lpstr>Diapositive 4</vt:lpstr>
      <vt:lpstr>Analyse des mutations et des services effectués :</vt:lpstr>
      <vt:lpstr>En quoi cet ensemble documentaire est-il révélateur de la guerre ?</vt:lpstr>
      <vt:lpstr>Quel questionnement formuler pour en permettre l’analyse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Egohistoire », Musée personnel</dc:title>
  <dc:creator>Lisa Shafroth</dc:creator>
  <cp:lastModifiedBy>Florent Boudet</cp:lastModifiedBy>
  <cp:revision>19</cp:revision>
  <dcterms:created xsi:type="dcterms:W3CDTF">2016-02-22T23:04:34Z</dcterms:created>
  <dcterms:modified xsi:type="dcterms:W3CDTF">2016-02-22T23:08:28Z</dcterms:modified>
</cp:coreProperties>
</file>