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9" r:id="rId4"/>
    <p:sldId id="282" r:id="rId5"/>
    <p:sldId id="301" r:id="rId6"/>
    <p:sldId id="260" r:id="rId7"/>
    <p:sldId id="262" r:id="rId8"/>
    <p:sldId id="263" r:id="rId9"/>
    <p:sldId id="265" r:id="rId10"/>
    <p:sldId id="266" r:id="rId11"/>
    <p:sldId id="267" r:id="rId12"/>
    <p:sldId id="287" r:id="rId13"/>
    <p:sldId id="268" r:id="rId14"/>
    <p:sldId id="269" r:id="rId15"/>
    <p:sldId id="270" r:id="rId16"/>
    <p:sldId id="286" r:id="rId17"/>
    <p:sldId id="264" r:id="rId18"/>
    <p:sldId id="272" r:id="rId19"/>
    <p:sldId id="274" r:id="rId20"/>
    <p:sldId id="289" r:id="rId21"/>
    <p:sldId id="275" r:id="rId22"/>
    <p:sldId id="276" r:id="rId23"/>
    <p:sldId id="277" r:id="rId24"/>
    <p:sldId id="292" r:id="rId25"/>
    <p:sldId id="261" r:id="rId26"/>
    <p:sldId id="278" r:id="rId27"/>
    <p:sldId id="279" r:id="rId28"/>
    <p:sldId id="280" r:id="rId29"/>
    <p:sldId id="281" r:id="rId30"/>
    <p:sldId id="273" r:id="rId31"/>
    <p:sldId id="283" r:id="rId32"/>
    <p:sldId id="284" r:id="rId33"/>
    <p:sldId id="285" r:id="rId34"/>
    <p:sldId id="288" r:id="rId35"/>
    <p:sldId id="290" r:id="rId36"/>
    <p:sldId id="291" r:id="rId37"/>
    <p:sldId id="293" r:id="rId38"/>
    <p:sldId id="271" r:id="rId39"/>
    <p:sldId id="294" r:id="rId40"/>
    <p:sldId id="295" r:id="rId41"/>
    <p:sldId id="302" r:id="rId42"/>
    <p:sldId id="296" r:id="rId43"/>
    <p:sldId id="297" r:id="rId44"/>
    <p:sldId id="298" r:id="rId45"/>
    <p:sldId id="299" r:id="rId46"/>
    <p:sldId id="300" r:id="rId47"/>
    <p:sldId id="340" r:id="rId48"/>
    <p:sldId id="341" r:id="rId49"/>
    <p:sldId id="342" r:id="rId50"/>
    <p:sldId id="343" r:id="rId51"/>
    <p:sldId id="344" r:id="rId52"/>
    <p:sldId id="345" r:id="rId53"/>
    <p:sldId id="346" r:id="rId54"/>
    <p:sldId id="347" r:id="rId55"/>
    <p:sldId id="348" r:id="rId56"/>
    <p:sldId id="349" r:id="rId57"/>
    <p:sldId id="350" r:id="rId58"/>
    <p:sldId id="329" r:id="rId59"/>
    <p:sldId id="330" r:id="rId60"/>
    <p:sldId id="331" r:id="rId61"/>
    <p:sldId id="332" r:id="rId62"/>
    <p:sldId id="333" r:id="rId63"/>
    <p:sldId id="334" r:id="rId64"/>
    <p:sldId id="335" r:id="rId65"/>
    <p:sldId id="336" r:id="rId66"/>
    <p:sldId id="337" r:id="rId67"/>
    <p:sldId id="338" r:id="rId68"/>
    <p:sldId id="339" r:id="rId69"/>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00E0E"/>
    <a:srgbClr val="000066"/>
    <a:srgbClr val="0000CC"/>
    <a:srgbClr val="871B1B"/>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59" autoAdjust="0"/>
    <p:restoredTop sz="94706" autoAdjust="0"/>
  </p:normalViewPr>
  <p:slideViewPr>
    <p:cSldViewPr>
      <p:cViewPr varScale="1">
        <p:scale>
          <a:sx n="141" d="100"/>
          <a:sy n="141" d="100"/>
        </p:scale>
        <p:origin x="104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8C55586-4941-4E04-AF2D-3DFE2FEEDF1C}" type="datetimeFigureOut">
              <a:rPr lang="it-IT"/>
              <a:pPr>
                <a:defRPr/>
              </a:pPr>
              <a:t>12/01/16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4437AEB-90CE-4B97-998B-24735398040C}" type="slidenum">
              <a:rPr lang="it-IT" altLang="it-IT"/>
              <a:pPr>
                <a:defRPr/>
              </a:pPr>
              <a:t>‹#›</a:t>
            </a:fld>
            <a:endParaRPr lang="it-IT" altLang="it-IT"/>
          </a:p>
        </p:txBody>
      </p:sp>
    </p:spTree>
    <p:extLst>
      <p:ext uri="{BB962C8B-B14F-4D97-AF65-F5344CB8AC3E}">
        <p14:creationId xmlns:p14="http://schemas.microsoft.com/office/powerpoint/2010/main" val="14091976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34437AEB-90CE-4B97-998B-24735398040C}" type="slidenum">
              <a:rPr lang="it-IT" altLang="it-IT" smtClean="0"/>
              <a:pPr>
                <a:defRPr/>
              </a:pPr>
              <a:t>1</a:t>
            </a:fld>
            <a:endParaRPr lang="it-IT" altLang="it-IT"/>
          </a:p>
        </p:txBody>
      </p:sp>
    </p:spTree>
    <p:extLst>
      <p:ext uri="{BB962C8B-B14F-4D97-AF65-F5344CB8AC3E}">
        <p14:creationId xmlns:p14="http://schemas.microsoft.com/office/powerpoint/2010/main" val="193549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71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D0832E-83C1-4661-81A2-17B10CDFE060}" type="slidenum">
              <a:rPr lang="it-IT" altLang="it-IT" smtClean="0"/>
              <a:pPr>
                <a:spcBef>
                  <a:spcPct val="0"/>
                </a:spcBef>
              </a:pPr>
              <a:t>6</a:t>
            </a:fld>
            <a:endParaRPr lang="it-IT" altLang="it-IT" smtClean="0"/>
          </a:p>
        </p:txBody>
      </p:sp>
    </p:spTree>
    <p:extLst>
      <p:ext uri="{BB962C8B-B14F-4D97-AF65-F5344CB8AC3E}">
        <p14:creationId xmlns:p14="http://schemas.microsoft.com/office/powerpoint/2010/main" val="195552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3ACDFAD-C49D-4A76-9D81-E09D2F2DDB4E}" type="datetimeFigureOut">
              <a:rPr lang="it-IT"/>
              <a:pPr>
                <a:defRPr/>
              </a:pPr>
              <a:t>12/01/16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F77258D-588D-4C78-93EE-E0F92C82EBF5}" type="slidenum">
              <a:rPr lang="it-IT" altLang="it-IT"/>
              <a:pPr>
                <a:defRPr/>
              </a:pPr>
              <a:t>‹#›</a:t>
            </a:fld>
            <a:endParaRPr lang="it-IT" altLang="it-IT"/>
          </a:p>
        </p:txBody>
      </p:sp>
    </p:spTree>
    <p:extLst>
      <p:ext uri="{BB962C8B-B14F-4D97-AF65-F5344CB8AC3E}">
        <p14:creationId xmlns:p14="http://schemas.microsoft.com/office/powerpoint/2010/main" val="1488034725"/>
      </p:ext>
    </p:extLst>
  </p:cSld>
  <p:clrMapOvr>
    <a:masterClrMapping/>
  </p:clrMapOvr>
  <p:transition spd="med" advClick="0" advTm="7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49B6930-9845-48F7-A671-4FF1E10C57F2}" type="datetimeFigureOut">
              <a:rPr lang="it-IT"/>
              <a:pPr>
                <a:defRPr/>
              </a:pPr>
              <a:t>12/01/16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5F9F9D4-1638-4FEB-93BF-900A7FEAF2B8}" type="slidenum">
              <a:rPr lang="it-IT" altLang="it-IT"/>
              <a:pPr>
                <a:defRPr/>
              </a:pPr>
              <a:t>‹#›</a:t>
            </a:fld>
            <a:endParaRPr lang="it-IT" altLang="it-IT"/>
          </a:p>
        </p:txBody>
      </p:sp>
    </p:spTree>
    <p:extLst>
      <p:ext uri="{BB962C8B-B14F-4D97-AF65-F5344CB8AC3E}">
        <p14:creationId xmlns:p14="http://schemas.microsoft.com/office/powerpoint/2010/main" val="390301072"/>
      </p:ext>
    </p:extLst>
  </p:cSld>
  <p:clrMapOvr>
    <a:masterClrMapping/>
  </p:clrMapOvr>
  <p:transition spd="med" advClick="0" advTm="7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1B32911-69B1-42AC-8532-E248D6081539}" type="datetimeFigureOut">
              <a:rPr lang="it-IT"/>
              <a:pPr>
                <a:defRPr/>
              </a:pPr>
              <a:t>12/01/16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E005C18-0264-4282-9118-80C2EB3DF682}" type="slidenum">
              <a:rPr lang="it-IT" altLang="it-IT"/>
              <a:pPr>
                <a:defRPr/>
              </a:pPr>
              <a:t>‹#›</a:t>
            </a:fld>
            <a:endParaRPr lang="it-IT" altLang="it-IT"/>
          </a:p>
        </p:txBody>
      </p:sp>
    </p:spTree>
    <p:extLst>
      <p:ext uri="{BB962C8B-B14F-4D97-AF65-F5344CB8AC3E}">
        <p14:creationId xmlns:p14="http://schemas.microsoft.com/office/powerpoint/2010/main" val="1760085093"/>
      </p:ext>
    </p:extLst>
  </p:cSld>
  <p:clrMapOvr>
    <a:masterClrMapping/>
  </p:clrMapOvr>
  <p:transition spd="med" advClick="0" advTm="7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CCEC1C6-6FD8-47B8-86BA-7F664B04F0EE}" type="datetimeFigureOut">
              <a:rPr lang="it-IT"/>
              <a:pPr>
                <a:defRPr/>
              </a:pPr>
              <a:t>12/01/16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2602C10-DCBD-4C96-8094-BE2428569EA6}" type="slidenum">
              <a:rPr lang="it-IT" altLang="it-IT"/>
              <a:pPr>
                <a:defRPr/>
              </a:pPr>
              <a:t>‹#›</a:t>
            </a:fld>
            <a:endParaRPr lang="it-IT" altLang="it-IT"/>
          </a:p>
        </p:txBody>
      </p:sp>
    </p:spTree>
    <p:extLst>
      <p:ext uri="{BB962C8B-B14F-4D97-AF65-F5344CB8AC3E}">
        <p14:creationId xmlns:p14="http://schemas.microsoft.com/office/powerpoint/2010/main" val="145346786"/>
      </p:ext>
    </p:extLst>
  </p:cSld>
  <p:clrMapOvr>
    <a:masterClrMapping/>
  </p:clrMapOvr>
  <p:transition spd="med" advClick="0" advTm="7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CE86FA3-5A97-4112-A5B2-D70DA83AA99B}" type="datetimeFigureOut">
              <a:rPr lang="it-IT"/>
              <a:pPr>
                <a:defRPr/>
              </a:pPr>
              <a:t>12/01/16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7DFA89-9089-4684-9044-BA13E387B2C1}" type="slidenum">
              <a:rPr lang="it-IT" altLang="it-IT"/>
              <a:pPr>
                <a:defRPr/>
              </a:pPr>
              <a:t>‹#›</a:t>
            </a:fld>
            <a:endParaRPr lang="it-IT" altLang="it-IT"/>
          </a:p>
        </p:txBody>
      </p:sp>
    </p:spTree>
    <p:extLst>
      <p:ext uri="{BB962C8B-B14F-4D97-AF65-F5344CB8AC3E}">
        <p14:creationId xmlns:p14="http://schemas.microsoft.com/office/powerpoint/2010/main" val="1931624566"/>
      </p:ext>
    </p:extLst>
  </p:cSld>
  <p:clrMapOvr>
    <a:masterClrMapping/>
  </p:clrMapOvr>
  <p:transition spd="med" advClick="0" advTm="7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258C6BF-EB64-4CE0-B620-F478EF42DDFF}" type="datetimeFigureOut">
              <a:rPr lang="it-IT"/>
              <a:pPr>
                <a:defRPr/>
              </a:pPr>
              <a:t>12/01/16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BC07824-49DD-4957-8ECE-64EE124021D0}" type="slidenum">
              <a:rPr lang="it-IT" altLang="it-IT"/>
              <a:pPr>
                <a:defRPr/>
              </a:pPr>
              <a:t>‹#›</a:t>
            </a:fld>
            <a:endParaRPr lang="it-IT" altLang="it-IT"/>
          </a:p>
        </p:txBody>
      </p:sp>
    </p:spTree>
    <p:extLst>
      <p:ext uri="{BB962C8B-B14F-4D97-AF65-F5344CB8AC3E}">
        <p14:creationId xmlns:p14="http://schemas.microsoft.com/office/powerpoint/2010/main" val="4186800408"/>
      </p:ext>
    </p:extLst>
  </p:cSld>
  <p:clrMapOvr>
    <a:masterClrMapping/>
  </p:clrMapOvr>
  <p:transition spd="med" advClick="0" advTm="7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845DDF5-38C9-4E16-AC22-EEC0AEB10620}" type="datetimeFigureOut">
              <a:rPr lang="it-IT"/>
              <a:pPr>
                <a:defRPr/>
              </a:pPr>
              <a:t>12/01/16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3794D69-60E6-4721-AABB-E2185D2AD6AA}" type="slidenum">
              <a:rPr lang="it-IT" altLang="it-IT"/>
              <a:pPr>
                <a:defRPr/>
              </a:pPr>
              <a:t>‹#›</a:t>
            </a:fld>
            <a:endParaRPr lang="it-IT" altLang="it-IT"/>
          </a:p>
        </p:txBody>
      </p:sp>
    </p:spTree>
    <p:extLst>
      <p:ext uri="{BB962C8B-B14F-4D97-AF65-F5344CB8AC3E}">
        <p14:creationId xmlns:p14="http://schemas.microsoft.com/office/powerpoint/2010/main" val="1358163463"/>
      </p:ext>
    </p:extLst>
  </p:cSld>
  <p:clrMapOvr>
    <a:masterClrMapping/>
  </p:clrMapOvr>
  <p:transition spd="med" advClick="0" advTm="7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4C95642-55D4-4778-8879-FF89F4E889A7}" type="datetimeFigureOut">
              <a:rPr lang="it-IT"/>
              <a:pPr>
                <a:defRPr/>
              </a:pPr>
              <a:t>12/01/16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141F3B3-1B5F-4BF2-AB94-8569898EBFFE}" type="slidenum">
              <a:rPr lang="it-IT" altLang="it-IT"/>
              <a:pPr>
                <a:defRPr/>
              </a:pPr>
              <a:t>‹#›</a:t>
            </a:fld>
            <a:endParaRPr lang="it-IT" altLang="it-IT"/>
          </a:p>
        </p:txBody>
      </p:sp>
    </p:spTree>
    <p:extLst>
      <p:ext uri="{BB962C8B-B14F-4D97-AF65-F5344CB8AC3E}">
        <p14:creationId xmlns:p14="http://schemas.microsoft.com/office/powerpoint/2010/main" val="1776131253"/>
      </p:ext>
    </p:extLst>
  </p:cSld>
  <p:clrMapOvr>
    <a:masterClrMapping/>
  </p:clrMapOvr>
  <p:transition spd="med" advClick="0" advTm="7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42EF91B-D3A4-4E53-86F1-791770873CBC}" type="datetimeFigureOut">
              <a:rPr lang="it-IT"/>
              <a:pPr>
                <a:defRPr/>
              </a:pPr>
              <a:t>12/01/16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AA5713B-E0AB-400D-85F8-62DBB499269B}" type="slidenum">
              <a:rPr lang="it-IT" altLang="it-IT"/>
              <a:pPr>
                <a:defRPr/>
              </a:pPr>
              <a:t>‹#›</a:t>
            </a:fld>
            <a:endParaRPr lang="it-IT" altLang="it-IT"/>
          </a:p>
        </p:txBody>
      </p:sp>
    </p:spTree>
    <p:extLst>
      <p:ext uri="{BB962C8B-B14F-4D97-AF65-F5344CB8AC3E}">
        <p14:creationId xmlns:p14="http://schemas.microsoft.com/office/powerpoint/2010/main" val="159478987"/>
      </p:ext>
    </p:extLst>
  </p:cSld>
  <p:clrMapOvr>
    <a:masterClrMapping/>
  </p:clrMapOvr>
  <p:transition spd="med" advClick="0" advTm="7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629751A-15EA-41F4-BB0B-79F83C7BB390}" type="datetimeFigureOut">
              <a:rPr lang="it-IT"/>
              <a:pPr>
                <a:defRPr/>
              </a:pPr>
              <a:t>12/01/16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8FD7B22-4A0A-40C3-9480-504A534140DD}" type="slidenum">
              <a:rPr lang="it-IT" altLang="it-IT"/>
              <a:pPr>
                <a:defRPr/>
              </a:pPr>
              <a:t>‹#›</a:t>
            </a:fld>
            <a:endParaRPr lang="it-IT" altLang="it-IT"/>
          </a:p>
        </p:txBody>
      </p:sp>
    </p:spTree>
    <p:extLst>
      <p:ext uri="{BB962C8B-B14F-4D97-AF65-F5344CB8AC3E}">
        <p14:creationId xmlns:p14="http://schemas.microsoft.com/office/powerpoint/2010/main" val="1922765713"/>
      </p:ext>
    </p:extLst>
  </p:cSld>
  <p:clrMapOvr>
    <a:masterClrMapping/>
  </p:clrMapOvr>
  <p:transition spd="med" advClick="0" advTm="7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DAE2385-25CA-4CD0-A1F0-9344F18256E4}" type="datetimeFigureOut">
              <a:rPr lang="it-IT"/>
              <a:pPr>
                <a:defRPr/>
              </a:pPr>
              <a:t>12/01/16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2796B5-5A87-47B0-9B33-499F0EE9C332}" type="slidenum">
              <a:rPr lang="it-IT" altLang="it-IT"/>
              <a:pPr>
                <a:defRPr/>
              </a:pPr>
              <a:t>‹#›</a:t>
            </a:fld>
            <a:endParaRPr lang="it-IT" altLang="it-IT"/>
          </a:p>
        </p:txBody>
      </p:sp>
    </p:spTree>
    <p:extLst>
      <p:ext uri="{BB962C8B-B14F-4D97-AF65-F5344CB8AC3E}">
        <p14:creationId xmlns:p14="http://schemas.microsoft.com/office/powerpoint/2010/main" val="2040236629"/>
      </p:ext>
    </p:extLst>
  </p:cSld>
  <p:clrMapOvr>
    <a:masterClrMapping/>
  </p:clrMapOvr>
  <p:transition spd="med" advClick="0" advTm="7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27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F9848C1-656D-427D-97EA-99C1A402D818}" type="datetimeFigureOut">
              <a:rPr lang="it-IT"/>
              <a:pPr>
                <a:defRPr/>
              </a:pPr>
              <a:t>12/01/16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0132A3C-6626-48F4-9E9F-25650E3AC6B5}"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7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png"/><Relationship Id="rId1" Type="http://schemas.microsoft.com/office/2007/relationships/media" Target="file://localhost/E:/Blowin%20In%20The%20Wind%20-%20Bob%20Dylan.mp3" TargetMode="External"/><Relationship Id="rId2" Type="http://schemas.openxmlformats.org/officeDocument/2006/relationships/audio" Target="file://localhost/E:/Blowin%20In%20The%20Wind%20-%20Bob%20Dylan.mp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9.jpeg"/><Relationship Id="rId1" Type="http://schemas.openxmlformats.org/officeDocument/2006/relationships/themeOverride" Target="../theme/themeOverride4.xml"/><Relationship Id="rId2"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8.jpe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 Id="rId3"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eg"/><Relationship Id="rId3" Type="http://schemas.openxmlformats.org/officeDocument/2006/relationships/image" Target="../media/image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themeOverride" Target="../theme/themeOverride2.x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themeOverride" Target="../theme/themeOverride3.x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683568" y="1052736"/>
            <a:ext cx="7704856" cy="3024336"/>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it-IT"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Gocce Di Memoria</a:t>
            </a:r>
          </a:p>
        </p:txBody>
      </p:sp>
      <p:sp>
        <p:nvSpPr>
          <p:cNvPr id="5" name="CasellaDiTesto 4"/>
          <p:cNvSpPr txBox="1"/>
          <p:nvPr/>
        </p:nvSpPr>
        <p:spPr>
          <a:xfrm>
            <a:off x="2051720" y="4005064"/>
            <a:ext cx="5328592" cy="10772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3200" b="1" dirty="0">
                <a:ln w="11430"/>
                <a:solidFill>
                  <a:srgbClr val="FF0000"/>
                </a:solidFill>
                <a:effectLst>
                  <a:outerShdw blurRad="50800" dist="39000" dir="5460000" algn="tl">
                    <a:srgbClr val="000000">
                      <a:alpha val="38000"/>
                    </a:srgbClr>
                  </a:outerShdw>
                </a:effectLst>
                <a:latin typeface="+mn-lt"/>
                <a:cs typeface="+mn-cs"/>
              </a:rPr>
              <a:t>“Insegnare la Grande Guerra – Educare alla pace”</a:t>
            </a:r>
          </a:p>
        </p:txBody>
      </p:sp>
      <p:sp>
        <p:nvSpPr>
          <p:cNvPr id="6" name="CasellaDiTesto 5"/>
          <p:cNvSpPr txBox="1"/>
          <p:nvPr/>
        </p:nvSpPr>
        <p:spPr>
          <a:xfrm>
            <a:off x="2483768" y="2708920"/>
            <a:ext cx="4320480" cy="10772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it-IT" sz="3200" b="1" dirty="0">
                <a:ln w="11430"/>
                <a:solidFill>
                  <a:srgbClr val="FF0000"/>
                </a:solidFill>
                <a:effectLst>
                  <a:outerShdw blurRad="50800" dist="39000" dir="5460000" algn="tl">
                    <a:srgbClr val="000000">
                      <a:alpha val="38000"/>
                    </a:srgbClr>
                  </a:outerShdw>
                </a:effectLst>
                <a:latin typeface="+mn-lt"/>
                <a:cs typeface="+mn-cs"/>
              </a:rPr>
              <a:t>Progetto </a:t>
            </a:r>
            <a:r>
              <a:rPr lang="it-IT" sz="3200" b="1" dirty="0" err="1">
                <a:ln w="11430"/>
                <a:solidFill>
                  <a:srgbClr val="FF0000"/>
                </a:solidFill>
                <a:effectLst>
                  <a:outerShdw blurRad="50800" dist="39000" dir="5460000" algn="tl">
                    <a:srgbClr val="000000">
                      <a:alpha val="38000"/>
                    </a:srgbClr>
                  </a:outerShdw>
                </a:effectLst>
                <a:latin typeface="+mn-lt"/>
                <a:cs typeface="+mn-cs"/>
              </a:rPr>
              <a:t>Erasmus</a:t>
            </a:r>
            <a:r>
              <a:rPr lang="it-IT" sz="3200" b="1" dirty="0">
                <a:ln w="11430"/>
                <a:solidFill>
                  <a:srgbClr val="FF0000"/>
                </a:solidFill>
                <a:effectLst>
                  <a:outerShdw blurRad="50800" dist="39000" dir="5460000" algn="tl">
                    <a:srgbClr val="000000">
                      <a:alpha val="38000"/>
                    </a:srgbClr>
                  </a:outerShdw>
                </a:effectLst>
                <a:latin typeface="+mn-lt"/>
                <a:cs typeface="+mn-cs"/>
              </a:rPr>
              <a:t> </a:t>
            </a:r>
            <a:r>
              <a:rPr lang="it-IT" sz="3200" b="1" dirty="0" err="1">
                <a:ln w="11430"/>
                <a:solidFill>
                  <a:srgbClr val="FF0000"/>
                </a:solidFill>
                <a:effectLst>
                  <a:outerShdw blurRad="50800" dist="39000" dir="5460000" algn="tl">
                    <a:srgbClr val="000000">
                      <a:alpha val="38000"/>
                    </a:srgbClr>
                  </a:outerShdw>
                </a:effectLst>
                <a:latin typeface="+mn-lt"/>
                <a:cs typeface="+mn-cs"/>
              </a:rPr>
              <a:t>plus</a:t>
            </a:r>
            <a:r>
              <a:rPr lang="it-IT" sz="3200" b="1" baseline="30000" dirty="0" err="1">
                <a:ln w="11430"/>
                <a:solidFill>
                  <a:srgbClr val="FF0000"/>
                </a:solidFill>
                <a:effectLst>
                  <a:outerShdw blurRad="50800" dist="39000" dir="5460000" algn="tl">
                    <a:srgbClr val="000000">
                      <a:alpha val="38000"/>
                    </a:srgbClr>
                  </a:outerShdw>
                </a:effectLst>
                <a:latin typeface="+mn-lt"/>
                <a:cs typeface="+mn-cs"/>
              </a:rPr>
              <a:t>+</a:t>
            </a:r>
            <a:r>
              <a:rPr lang="it-IT" sz="3200" b="1" dirty="0">
                <a:ln w="11430"/>
                <a:solidFill>
                  <a:srgbClr val="FF0000"/>
                </a:solidFill>
                <a:effectLst>
                  <a:outerShdw blurRad="50800" dist="39000" dir="5460000" algn="tl">
                    <a:srgbClr val="000000">
                      <a:alpha val="38000"/>
                    </a:srgbClr>
                  </a:outerShdw>
                </a:effectLst>
                <a:latin typeface="+mn-lt"/>
                <a:cs typeface="+mn-cs"/>
              </a:rPr>
              <a:t>  2015-2017</a:t>
            </a:r>
          </a:p>
        </p:txBody>
      </p:sp>
      <p:sp>
        <p:nvSpPr>
          <p:cNvPr id="3077" name="CasellaDiTesto 2"/>
          <p:cNvSpPr txBox="1">
            <a:spLocks noChangeArrowheads="1"/>
          </p:cNvSpPr>
          <p:nvPr/>
        </p:nvSpPr>
        <p:spPr bwMode="auto">
          <a:xfrm>
            <a:off x="0" y="6488113"/>
            <a:ext cx="5219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050" b="1" i="1" dirty="0">
                <a:latin typeface="Arial" panose="020B0604020202020204" pitchFamily="34" charset="0"/>
              </a:rPr>
              <a:t>Foto gentilmente concessa da Barbara </a:t>
            </a:r>
            <a:r>
              <a:rPr lang="it-IT" altLang="it-IT" sz="1050" b="1" i="1" dirty="0" err="1">
                <a:latin typeface="Arial" panose="020B0604020202020204" pitchFamily="34" charset="0"/>
              </a:rPr>
              <a:t>Margarit</a:t>
            </a:r>
            <a:r>
              <a:rPr lang="it-IT" altLang="it-IT" sz="1050" b="1" i="1" dirty="0">
                <a:latin typeface="Arial" panose="020B0604020202020204" pitchFamily="34" charset="0"/>
              </a:rPr>
              <a:t> e Giuseppe Toso  </a:t>
            </a:r>
          </a:p>
        </p:txBody>
      </p:sp>
      <p:pic>
        <p:nvPicPr>
          <p:cNvPr id="8" name="Blowin In The Wind - Bob Dylan.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8316416" y="6021288"/>
            <a:ext cx="304800" cy="304800"/>
          </a:xfrm>
          <a:prstGeom prst="rect">
            <a:avLst/>
          </a:prstGeom>
        </p:spPr>
      </p:pic>
    </p:spTree>
  </p:cSld>
  <p:clrMapOvr>
    <a:masterClrMapping/>
  </p:clrMapOvr>
  <p:transition spd="med"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par>
                          <p:cTn id="15" fill="hold">
                            <p:stCondLst>
                              <p:cond delay="3000"/>
                            </p:stCondLst>
                            <p:childTnLst>
                              <p:par>
                                <p:cTn id="16" presetID="1" presetClass="mediacall" presetSubtype="0" fill="hold" nodeType="afterEffect">
                                  <p:stCondLst>
                                    <p:cond delay="0"/>
                                  </p:stCondLst>
                                  <p:childTnLst>
                                    <p:cmd type="call" cmd="playFrom(0.0)">
                                      <p:cBhvr>
                                        <p:cTn id="17"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8"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314" name="Immagin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38" y="0"/>
            <a:ext cx="5688013"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asellaDiTesto 1"/>
          <p:cNvSpPr txBox="1">
            <a:spLocks noChangeArrowheads="1"/>
          </p:cNvSpPr>
          <p:nvPr/>
        </p:nvSpPr>
        <p:spPr bwMode="auto">
          <a:xfrm>
            <a:off x="7596188" y="6165850"/>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i="1" dirty="0">
                <a:solidFill>
                  <a:schemeClr val="bg1"/>
                </a:solidFill>
                <a:latin typeface="Book Antiqua" panose="02040602050305030304" pitchFamily="18" charset="0"/>
              </a:rPr>
              <a:t>Teresa</a:t>
            </a:r>
          </a:p>
        </p:txBody>
      </p:sp>
      <p:sp>
        <p:nvSpPr>
          <p:cNvPr id="2" name="CasellaDiTesto 1"/>
          <p:cNvSpPr txBox="1"/>
          <p:nvPr/>
        </p:nvSpPr>
        <p:spPr>
          <a:xfrm>
            <a:off x="5796136" y="260648"/>
            <a:ext cx="3240360" cy="4247317"/>
          </a:xfrm>
          <a:prstGeom prst="rect">
            <a:avLst/>
          </a:prstGeom>
          <a:noFill/>
        </p:spPr>
        <p:txBody>
          <a:bodyPr wrap="square" rtlCol="0">
            <a:spAutoFit/>
          </a:bodyPr>
          <a:lstStyle/>
          <a:p>
            <a:r>
              <a:rPr lang="it-IT" dirty="0" smtClean="0">
                <a:solidFill>
                  <a:schemeClr val="bg1"/>
                </a:solidFill>
                <a:latin typeface="Book Antiqua" pitchFamily="18" charset="0"/>
              </a:rPr>
              <a:t>Breve riflessione sulla </a:t>
            </a:r>
            <a:r>
              <a:rPr lang="it-IT" dirty="0">
                <a:solidFill>
                  <a:schemeClr val="bg1"/>
                </a:solidFill>
                <a:latin typeface="Book Antiqua" pitchFamily="18" charset="0"/>
              </a:rPr>
              <a:t>G</a:t>
            </a:r>
            <a:r>
              <a:rPr lang="it-IT" dirty="0" smtClean="0">
                <a:solidFill>
                  <a:schemeClr val="bg1"/>
                </a:solidFill>
                <a:latin typeface="Book Antiqua" pitchFamily="18" charset="0"/>
              </a:rPr>
              <a:t>rande Guerra.</a:t>
            </a:r>
            <a:endParaRPr lang="it-IT" dirty="0">
              <a:solidFill>
                <a:schemeClr val="bg1"/>
              </a:solidFill>
              <a:latin typeface="Book Antiqua" pitchFamily="18" charset="0"/>
            </a:endParaRPr>
          </a:p>
          <a:p>
            <a:r>
              <a:rPr lang="it-IT" dirty="0" smtClean="0">
                <a:solidFill>
                  <a:schemeClr val="bg1"/>
                </a:solidFill>
                <a:latin typeface="Book Antiqua" pitchFamily="18" charset="0"/>
              </a:rPr>
              <a:t>In questi giorni ho chiesto alla mia famiglia di parlarmi della Prima Guerra Mondiale.</a:t>
            </a:r>
          </a:p>
          <a:p>
            <a:r>
              <a:rPr lang="it-IT" dirty="0" smtClean="0">
                <a:solidFill>
                  <a:schemeClr val="bg1"/>
                </a:solidFill>
                <a:latin typeface="Book Antiqua" pitchFamily="18" charset="0"/>
              </a:rPr>
              <a:t>Italo il fidanzato di mia nonna mi ha raccontato che la guerra ha causato sofferenza, distruzione e morte.</a:t>
            </a:r>
          </a:p>
          <a:p>
            <a:r>
              <a:rPr lang="it-IT" dirty="0" smtClean="0">
                <a:solidFill>
                  <a:schemeClr val="bg1"/>
                </a:solidFill>
                <a:latin typeface="Book Antiqua" pitchFamily="18" charset="0"/>
              </a:rPr>
              <a:t>Gli uomini vennero portati via alle famiglie, i bambini rimasero orfani, le case vennero distrutte.</a:t>
            </a:r>
          </a:p>
          <a:p>
            <a:r>
              <a:rPr lang="it-IT" dirty="0" smtClean="0">
                <a:solidFill>
                  <a:schemeClr val="bg1"/>
                </a:solidFill>
                <a:latin typeface="Book Antiqua" pitchFamily="18" charset="0"/>
              </a:rPr>
              <a:t>Gli uomini nelle trincee si spararono a vicenda.   </a:t>
            </a:r>
            <a:endParaRPr lang="it-IT" dirty="0">
              <a:solidFill>
                <a:schemeClr val="bg1"/>
              </a:solidFill>
              <a:latin typeface="Book Antiqua" pitchFamily="18" charset="0"/>
            </a:endParaRPr>
          </a:p>
        </p:txBody>
      </p:sp>
      <p:sp>
        <p:nvSpPr>
          <p:cNvPr id="3" name="CasellaDiTesto 2"/>
          <p:cNvSpPr txBox="1"/>
          <p:nvPr/>
        </p:nvSpPr>
        <p:spPr>
          <a:xfrm>
            <a:off x="395536" y="4941168"/>
            <a:ext cx="8352928" cy="369332"/>
          </a:xfrm>
          <a:prstGeom prst="rect">
            <a:avLst/>
          </a:prstGeom>
          <a:noFill/>
        </p:spPr>
        <p:txBody>
          <a:bodyPr wrap="square" rtlCol="0">
            <a:spAutoFit/>
          </a:bodyPr>
          <a:lstStyle/>
          <a:p>
            <a:r>
              <a:rPr lang="it-IT" dirty="0" smtClean="0">
                <a:solidFill>
                  <a:schemeClr val="bg1"/>
                </a:solidFill>
                <a:latin typeface="Book Antiqua" pitchFamily="18" charset="0"/>
              </a:rPr>
              <a:t>I miei sentimenti verso la guerra sono pieni di paura e di tristezza</a:t>
            </a:r>
            <a:r>
              <a:rPr lang="it-IT" dirty="0">
                <a:solidFill>
                  <a:schemeClr val="bg1"/>
                </a:solidFill>
                <a:latin typeface="Book Antiqua" pitchFamily="18" charset="0"/>
              </a:rPr>
              <a:t>.</a:t>
            </a:r>
          </a:p>
        </p:txBody>
      </p:sp>
    </p:spTree>
  </p:cSld>
  <p:clrMapOvr>
    <a:overrideClrMapping bg1="lt1" tx1="dk1" bg2="lt2" tx2="dk2" accent1="accent1" accent2="accent2" accent3="accent3" accent4="accent4" accent5="accent5" accent6="accent6" hlink="hlink" folHlink="folHlink"/>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Effect transition="in" filter="fade">
                                      <p:cBhvr>
                                        <p:cTn id="9"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338" name="Segnaposto contenuto 5"/>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5689600" cy="4437063"/>
          </a:xfrm>
        </p:spPr>
      </p:pic>
      <p:sp>
        <p:nvSpPr>
          <p:cNvPr id="14339" name="CasellaDiTesto 1"/>
          <p:cNvSpPr txBox="1">
            <a:spLocks noChangeArrowheads="1"/>
          </p:cNvSpPr>
          <p:nvPr/>
        </p:nvSpPr>
        <p:spPr bwMode="auto">
          <a:xfrm>
            <a:off x="5724525" y="404813"/>
            <a:ext cx="30956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dirty="0">
                <a:solidFill>
                  <a:schemeClr val="bg1"/>
                </a:solidFill>
                <a:latin typeface="Book Antiqua" panose="02040602050305030304" pitchFamily="18" charset="0"/>
              </a:rPr>
              <a:t>Quando penso alla Prima Guerra Mondiale mi vengono in mente i giovani soldati che </a:t>
            </a:r>
            <a:r>
              <a:rPr lang="it-IT" altLang="it-IT" sz="1800" dirty="0" smtClean="0">
                <a:solidFill>
                  <a:schemeClr val="bg1"/>
                </a:solidFill>
                <a:latin typeface="Book Antiqua" panose="02040602050305030304" pitchFamily="18" charset="0"/>
              </a:rPr>
              <a:t>combattevano, </a:t>
            </a:r>
            <a:r>
              <a:rPr lang="it-IT" altLang="it-IT" sz="1800" dirty="0">
                <a:solidFill>
                  <a:schemeClr val="bg1"/>
                </a:solidFill>
                <a:latin typeface="Book Antiqua" panose="02040602050305030304" pitchFamily="18" charset="0"/>
              </a:rPr>
              <a:t>morivano sulle montagne e le terribili condizioni in cui vivevano. </a:t>
            </a:r>
            <a:endParaRPr lang="it-IT" altLang="it-IT" sz="1800" dirty="0" smtClean="0">
              <a:solidFill>
                <a:schemeClr val="bg1"/>
              </a:solidFill>
              <a:latin typeface="Book Antiqua" panose="02040602050305030304" pitchFamily="18" charset="0"/>
            </a:endParaRPr>
          </a:p>
          <a:p>
            <a:pPr>
              <a:spcBef>
                <a:spcPct val="0"/>
              </a:spcBef>
              <a:buFontTx/>
              <a:buNone/>
            </a:pPr>
            <a:r>
              <a:rPr lang="it-IT" altLang="it-IT" sz="1800" dirty="0" smtClean="0">
                <a:solidFill>
                  <a:schemeClr val="bg1"/>
                </a:solidFill>
                <a:latin typeface="Book Antiqua" panose="02040602050305030304" pitchFamily="18" charset="0"/>
              </a:rPr>
              <a:t>Penso </a:t>
            </a:r>
            <a:r>
              <a:rPr lang="it-IT" altLang="it-IT" sz="1800" dirty="0">
                <a:solidFill>
                  <a:schemeClr val="bg1"/>
                </a:solidFill>
                <a:latin typeface="Book Antiqua" panose="02040602050305030304" pitchFamily="18" charset="0"/>
              </a:rPr>
              <a:t>alla preoccupazione dei parenti che non avevano notizie dei loro familiari.</a:t>
            </a:r>
          </a:p>
          <a:p>
            <a:pPr>
              <a:spcBef>
                <a:spcPct val="0"/>
              </a:spcBef>
              <a:buFontTx/>
              <a:buNone/>
            </a:pPr>
            <a:endParaRPr lang="it-IT" altLang="it-IT" sz="1800" dirty="0">
              <a:latin typeface="Arial" panose="020B0604020202020204" pitchFamily="34" charset="0"/>
            </a:endParaRPr>
          </a:p>
        </p:txBody>
      </p:sp>
      <p:sp>
        <p:nvSpPr>
          <p:cNvPr id="14340" name="CasellaDiTesto 2"/>
          <p:cNvSpPr txBox="1">
            <a:spLocks noChangeArrowheads="1"/>
          </p:cNvSpPr>
          <p:nvPr/>
        </p:nvSpPr>
        <p:spPr bwMode="auto">
          <a:xfrm>
            <a:off x="323528" y="4725144"/>
            <a:ext cx="772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dirty="0">
                <a:solidFill>
                  <a:schemeClr val="bg1"/>
                </a:solidFill>
                <a:latin typeface="Book Antiqua" panose="02040602050305030304" pitchFamily="18" charset="0"/>
              </a:rPr>
              <a:t>Ritengo di essere fortunata </a:t>
            </a:r>
            <a:r>
              <a:rPr lang="it-IT" altLang="it-IT" sz="1800" dirty="0" smtClean="0">
                <a:solidFill>
                  <a:schemeClr val="bg1"/>
                </a:solidFill>
                <a:latin typeface="Book Antiqua" panose="02040602050305030304" pitchFamily="18" charset="0"/>
              </a:rPr>
              <a:t>a vivere </a:t>
            </a:r>
            <a:r>
              <a:rPr lang="it-IT" altLang="it-IT" sz="1800" dirty="0">
                <a:solidFill>
                  <a:schemeClr val="bg1"/>
                </a:solidFill>
                <a:latin typeface="Book Antiqua" panose="02040602050305030304" pitchFamily="18" charset="0"/>
              </a:rPr>
              <a:t>in un periodo in cui non c’è la guerra.</a:t>
            </a:r>
          </a:p>
        </p:txBody>
      </p:sp>
      <p:sp>
        <p:nvSpPr>
          <p:cNvPr id="14341" name="CasellaDiTesto 3"/>
          <p:cNvSpPr txBox="1">
            <a:spLocks noChangeArrowheads="1"/>
          </p:cNvSpPr>
          <p:nvPr/>
        </p:nvSpPr>
        <p:spPr bwMode="auto">
          <a:xfrm>
            <a:off x="7668790" y="6171703"/>
            <a:ext cx="11513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000" b="1" i="1" dirty="0">
                <a:solidFill>
                  <a:schemeClr val="bg1"/>
                </a:solidFill>
                <a:latin typeface="Book Antiqua" panose="02040602050305030304" pitchFamily="18" charset="0"/>
              </a:rPr>
              <a:t>Agnese</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4818"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7129"/>
            <a:ext cx="5688000" cy="3901555"/>
          </a:xfrm>
        </p:spPr>
      </p:pic>
      <p:sp>
        <p:nvSpPr>
          <p:cNvPr id="2" name="Rettangolo 1"/>
          <p:cNvSpPr/>
          <p:nvPr/>
        </p:nvSpPr>
        <p:spPr>
          <a:xfrm>
            <a:off x="5796136" y="116632"/>
            <a:ext cx="3096344" cy="3416320"/>
          </a:xfrm>
          <a:prstGeom prst="rect">
            <a:avLst/>
          </a:prstGeom>
        </p:spPr>
        <p:txBody>
          <a:bodyPr wrap="square">
            <a:spAutoFit/>
          </a:bodyPr>
          <a:lstStyle/>
          <a:p>
            <a:r>
              <a:rPr lang="it-IT" dirty="0">
                <a:solidFill>
                  <a:schemeClr val="bg1"/>
                </a:solidFill>
                <a:latin typeface="Book Antiqua" panose="02040602050305030304" pitchFamily="18" charset="0"/>
              </a:rPr>
              <a:t>Tramite i miei genitori e quello che abbiamo studiato a scuola, ho capito che, ai tempi della guerra c’era molta povertà. Poco da mangiare, tanti spari e morti; paura e tanta tristezza</a:t>
            </a:r>
            <a:r>
              <a:rPr lang="it-IT" dirty="0" smtClean="0">
                <a:solidFill>
                  <a:schemeClr val="bg1"/>
                </a:solidFill>
                <a:latin typeface="Book Antiqua" panose="02040602050305030304" pitchFamily="18" charset="0"/>
              </a:rPr>
              <a:t>.</a:t>
            </a:r>
          </a:p>
          <a:p>
            <a:endParaRPr lang="it-IT" dirty="0">
              <a:solidFill>
                <a:schemeClr val="bg1"/>
              </a:solidFill>
              <a:latin typeface="Book Antiqua" panose="02040602050305030304" pitchFamily="18" charset="0"/>
            </a:endParaRPr>
          </a:p>
          <a:p>
            <a:r>
              <a:rPr lang="it-IT" dirty="0">
                <a:solidFill>
                  <a:schemeClr val="bg1"/>
                </a:solidFill>
                <a:latin typeface="Book Antiqua" panose="02040602050305030304" pitchFamily="18" charset="0"/>
              </a:rPr>
              <a:t>Spero che non ci sia mai più la guerra e che ci sia tanta Pace nel mondo.</a:t>
            </a:r>
          </a:p>
        </p:txBody>
      </p:sp>
      <p:pic>
        <p:nvPicPr>
          <p:cNvPr id="3" name="Immagin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94426"/>
            <a:ext cx="2541933" cy="2869451"/>
          </a:xfrm>
          <a:prstGeom prst="rect">
            <a:avLst/>
          </a:prstGeom>
        </p:spPr>
      </p:pic>
      <p:sp>
        <p:nvSpPr>
          <p:cNvPr id="4" name="Rettangolo 3"/>
          <p:cNvSpPr/>
          <p:nvPr/>
        </p:nvSpPr>
        <p:spPr>
          <a:xfrm>
            <a:off x="2844000" y="3901555"/>
            <a:ext cx="6192496" cy="2585323"/>
          </a:xfrm>
          <a:prstGeom prst="rect">
            <a:avLst/>
          </a:prstGeom>
        </p:spPr>
        <p:txBody>
          <a:bodyPr wrap="square">
            <a:spAutoFit/>
          </a:bodyPr>
          <a:lstStyle/>
          <a:p>
            <a:r>
              <a:rPr lang="it-IT" dirty="0">
                <a:solidFill>
                  <a:schemeClr val="bg1"/>
                </a:solidFill>
                <a:latin typeface="Book Antiqua" panose="02040602050305030304" pitchFamily="18" charset="0"/>
              </a:rPr>
              <a:t>Il bisnonno di mia nonna, Giacinto Barbera, era sergente nel 6° reggimento fanteria </a:t>
            </a:r>
            <a:r>
              <a:rPr lang="it-IT" dirty="0" smtClean="0">
                <a:solidFill>
                  <a:schemeClr val="bg1"/>
                </a:solidFill>
                <a:latin typeface="Book Antiqua" panose="02040602050305030304" pitchFamily="18" charset="0"/>
              </a:rPr>
              <a:t>nella </a:t>
            </a:r>
            <a:r>
              <a:rPr lang="it-IT" dirty="0">
                <a:solidFill>
                  <a:schemeClr val="bg1"/>
                </a:solidFill>
                <a:latin typeface="Book Antiqua" panose="02040602050305030304" pitchFamily="18" charset="0"/>
              </a:rPr>
              <a:t>Prima Guerra Mondiale.</a:t>
            </a:r>
          </a:p>
          <a:p>
            <a:r>
              <a:rPr lang="it-IT" dirty="0">
                <a:solidFill>
                  <a:schemeClr val="bg1"/>
                </a:solidFill>
                <a:latin typeface="Book Antiqua" panose="02040602050305030304" pitchFamily="18" charset="0"/>
              </a:rPr>
              <a:t>Fra tante medaglie, ha ricevuto un attestato e la medaglia al merito d’argento al valore militare </a:t>
            </a:r>
            <a:r>
              <a:rPr lang="it-IT" dirty="0" smtClean="0">
                <a:solidFill>
                  <a:schemeClr val="bg1"/>
                </a:solidFill>
                <a:latin typeface="Book Antiqua" panose="02040602050305030304" pitchFamily="18" charset="0"/>
              </a:rPr>
              <a:t>(il </a:t>
            </a:r>
            <a:r>
              <a:rPr lang="it-IT" dirty="0">
                <a:solidFill>
                  <a:schemeClr val="bg1"/>
                </a:solidFill>
                <a:latin typeface="Book Antiqua" panose="02040602050305030304" pitchFamily="18" charset="0"/>
              </a:rPr>
              <a:t>20 luglio del 1921 a Roma) perché si lanciava primo alla testa della compagnia d’assalto della munitissima posizione avversaria </a:t>
            </a:r>
            <a:r>
              <a:rPr lang="it-IT" dirty="0" smtClean="0">
                <a:solidFill>
                  <a:schemeClr val="bg1"/>
                </a:solidFill>
                <a:latin typeface="Book Antiqua" panose="02040602050305030304" pitchFamily="18" charset="0"/>
              </a:rPr>
              <a:t>, sotto </a:t>
            </a:r>
            <a:r>
              <a:rPr lang="it-IT" dirty="0">
                <a:solidFill>
                  <a:schemeClr val="bg1"/>
                </a:solidFill>
                <a:latin typeface="Book Antiqua" panose="02040602050305030304" pitchFamily="18" charset="0"/>
              </a:rPr>
              <a:t>violento fuoco di artiglieria e mitragliatrici nemiche.</a:t>
            </a:r>
          </a:p>
          <a:p>
            <a:r>
              <a:rPr lang="it-IT" dirty="0">
                <a:solidFill>
                  <a:schemeClr val="bg1"/>
                </a:solidFill>
                <a:latin typeface="Book Antiqua" panose="02040602050305030304" pitchFamily="18" charset="0"/>
              </a:rPr>
              <a:t>Oltrepassata la prima linea, dopo </a:t>
            </a:r>
            <a:r>
              <a:rPr lang="it-IT" dirty="0" smtClean="0">
                <a:solidFill>
                  <a:schemeClr val="bg1"/>
                </a:solidFill>
                <a:latin typeface="Book Antiqua" panose="02040602050305030304" pitchFamily="18" charset="0"/>
              </a:rPr>
              <a:t>un violento </a:t>
            </a:r>
            <a:r>
              <a:rPr lang="it-IT" dirty="0">
                <a:solidFill>
                  <a:schemeClr val="bg1"/>
                </a:solidFill>
                <a:latin typeface="Book Antiqua" panose="02040602050305030304" pitchFamily="18" charset="0"/>
              </a:rPr>
              <a:t>corpo a corpo, fece prigionieri tanti nemici.</a:t>
            </a:r>
          </a:p>
        </p:txBody>
      </p:sp>
      <p:sp>
        <p:nvSpPr>
          <p:cNvPr id="5" name="Rettangolo 4"/>
          <p:cNvSpPr/>
          <p:nvPr/>
        </p:nvSpPr>
        <p:spPr>
          <a:xfrm>
            <a:off x="7884368" y="6381328"/>
            <a:ext cx="1107996" cy="369332"/>
          </a:xfrm>
          <a:prstGeom prst="rect">
            <a:avLst/>
          </a:prstGeom>
        </p:spPr>
        <p:txBody>
          <a:bodyPr wrap="none">
            <a:spAutoFit/>
          </a:bodyPr>
          <a:lstStyle/>
          <a:p>
            <a:r>
              <a:rPr lang="it-IT" b="1" i="1" dirty="0">
                <a:solidFill>
                  <a:schemeClr val="bg1"/>
                </a:solidFill>
                <a:latin typeface="Book Antiqua" panose="02040602050305030304" pitchFamily="18" charset="0"/>
              </a:rPr>
              <a:t>Gaetano</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500" fill="hold"/>
                                        <p:tgtEl>
                                          <p:spTgt spid="34818"/>
                                        </p:tgtEl>
                                        <p:attrNameLst>
                                          <p:attrName>ppt_w</p:attrName>
                                        </p:attrNameLst>
                                      </p:cBhvr>
                                      <p:tavLst>
                                        <p:tav tm="0">
                                          <p:val>
                                            <p:fltVal val="0"/>
                                          </p:val>
                                        </p:tav>
                                        <p:tav tm="100000">
                                          <p:val>
                                            <p:strVal val="#ppt_w"/>
                                          </p:val>
                                        </p:tav>
                                      </p:tavLst>
                                    </p:anim>
                                    <p:anim calcmode="lin" valueType="num">
                                      <p:cBhvr>
                                        <p:cTn id="8" dur="500" fill="hold"/>
                                        <p:tgtEl>
                                          <p:spTgt spid="34818"/>
                                        </p:tgtEl>
                                        <p:attrNameLst>
                                          <p:attrName>ppt_h</p:attrName>
                                        </p:attrNameLst>
                                      </p:cBhvr>
                                      <p:tavLst>
                                        <p:tav tm="0">
                                          <p:val>
                                            <p:fltVal val="0"/>
                                          </p:val>
                                        </p:tav>
                                        <p:tav tm="100000">
                                          <p:val>
                                            <p:strVal val="#ppt_h"/>
                                          </p:val>
                                        </p:tav>
                                      </p:tavLst>
                                    </p:anim>
                                    <p:animEffect transition="in" filter="fade">
                                      <p:cBhvr>
                                        <p:cTn id="9" dur="500"/>
                                        <p:tgtEl>
                                          <p:spTgt spid="34818"/>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362"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7938"/>
            <a:ext cx="5688013" cy="4598987"/>
          </a:xfrm>
        </p:spPr>
      </p:pic>
      <p:sp>
        <p:nvSpPr>
          <p:cNvPr id="15363" name="CasellaDiTesto 2"/>
          <p:cNvSpPr txBox="1">
            <a:spLocks noChangeArrowheads="1"/>
          </p:cNvSpPr>
          <p:nvPr/>
        </p:nvSpPr>
        <p:spPr bwMode="auto">
          <a:xfrm>
            <a:off x="7956376" y="6237312"/>
            <a:ext cx="902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i="1" dirty="0" err="1">
                <a:solidFill>
                  <a:schemeClr val="bg1"/>
                </a:solidFill>
                <a:latin typeface="Book Antiqua" panose="02040602050305030304" pitchFamily="18" charset="0"/>
              </a:rPr>
              <a:t>Sanjay</a:t>
            </a:r>
            <a:endParaRPr lang="it-IT" altLang="it-IT" sz="1800" b="1" i="1" dirty="0">
              <a:solidFill>
                <a:schemeClr val="bg1"/>
              </a:solidFill>
              <a:latin typeface="Book Antiqua" panose="02040602050305030304" pitchFamily="18" charset="0"/>
            </a:endParaRPr>
          </a:p>
        </p:txBody>
      </p:sp>
      <p:sp>
        <p:nvSpPr>
          <p:cNvPr id="15364" name="CasellaDiTesto 3"/>
          <p:cNvSpPr txBox="1">
            <a:spLocks noChangeArrowheads="1"/>
          </p:cNvSpPr>
          <p:nvPr/>
        </p:nvSpPr>
        <p:spPr bwMode="auto">
          <a:xfrm>
            <a:off x="5759624" y="332656"/>
            <a:ext cx="338437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dirty="0">
                <a:solidFill>
                  <a:schemeClr val="bg1"/>
                </a:solidFill>
                <a:latin typeface="Book Antiqua" panose="02040602050305030304" pitchFamily="18" charset="0"/>
              </a:rPr>
              <a:t>La Prima Guerra Mondiale portò solo distruzione e dolore. </a:t>
            </a:r>
          </a:p>
          <a:p>
            <a:pPr>
              <a:spcBef>
                <a:spcPct val="0"/>
              </a:spcBef>
              <a:buFontTx/>
              <a:buNone/>
            </a:pPr>
            <a:r>
              <a:rPr lang="it-IT" altLang="it-IT" sz="1800" dirty="0">
                <a:solidFill>
                  <a:schemeClr val="bg1"/>
                </a:solidFill>
                <a:latin typeface="Book Antiqua" panose="02040602050305030304" pitchFamily="18" charset="0"/>
              </a:rPr>
              <a:t>Morirono più di diecimila persone.</a:t>
            </a:r>
          </a:p>
          <a:p>
            <a:pPr>
              <a:spcBef>
                <a:spcPct val="0"/>
              </a:spcBef>
              <a:buFontTx/>
              <a:buNone/>
            </a:pPr>
            <a:r>
              <a:rPr lang="it-IT" altLang="it-IT" sz="1800" dirty="0">
                <a:solidFill>
                  <a:schemeClr val="bg1"/>
                </a:solidFill>
                <a:latin typeface="Book Antiqua" panose="02040602050305030304" pitchFamily="18" charset="0"/>
              </a:rPr>
              <a:t>Io non voglio la guerra, preferisco la pace.</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Effect transition="in" filter="fade">
                                      <p:cBhvr>
                                        <p:cTn id="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386"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5453"/>
            <a:ext cx="5688013" cy="4692650"/>
          </a:xfrm>
        </p:spPr>
      </p:pic>
      <p:sp>
        <p:nvSpPr>
          <p:cNvPr id="2" name="Rettangolo 1"/>
          <p:cNvSpPr/>
          <p:nvPr/>
        </p:nvSpPr>
        <p:spPr>
          <a:xfrm>
            <a:off x="5688013" y="332656"/>
            <a:ext cx="3455987" cy="3139321"/>
          </a:xfrm>
          <a:prstGeom prst="rect">
            <a:avLst/>
          </a:prstGeom>
        </p:spPr>
        <p:txBody>
          <a:bodyPr wrap="square">
            <a:spAutoFit/>
          </a:bodyPr>
          <a:lstStyle/>
          <a:p>
            <a:r>
              <a:rPr lang="it-IT" dirty="0">
                <a:solidFill>
                  <a:schemeClr val="bg1"/>
                </a:solidFill>
                <a:latin typeface="Book Antiqua" panose="02040602050305030304" pitchFamily="18" charset="0"/>
              </a:rPr>
              <a:t>Secondo me la Prima Guerra Mondiale è stata molto brutta, perché sono morti molti ragazzi, mentre altri sono tornati a casa mutilati, senza braccia, senza gambe e negli occhi la paura e l’orrore di quello che avevano </a:t>
            </a:r>
            <a:r>
              <a:rPr lang="it-IT" dirty="0" smtClean="0">
                <a:solidFill>
                  <a:schemeClr val="bg1"/>
                </a:solidFill>
                <a:latin typeface="Book Antiqua" panose="02040602050305030304" pitchFamily="18" charset="0"/>
              </a:rPr>
              <a:t>visto. </a:t>
            </a:r>
          </a:p>
          <a:p>
            <a:r>
              <a:rPr lang="it-IT" dirty="0" smtClean="0">
                <a:solidFill>
                  <a:schemeClr val="bg1"/>
                </a:solidFill>
                <a:latin typeface="Book Antiqua" panose="02040602050305030304" pitchFamily="18" charset="0"/>
              </a:rPr>
              <a:t>Spero </a:t>
            </a:r>
            <a:r>
              <a:rPr lang="it-IT" dirty="0">
                <a:solidFill>
                  <a:schemeClr val="bg1"/>
                </a:solidFill>
                <a:latin typeface="Book Antiqua" panose="02040602050305030304" pitchFamily="18" charset="0"/>
              </a:rPr>
              <a:t>che non accada mai più. Ma purtroppo ancora oggi in tanti paesi succede ancora.</a:t>
            </a:r>
          </a:p>
        </p:txBody>
      </p:sp>
      <p:sp>
        <p:nvSpPr>
          <p:cNvPr id="4" name="Rettangolo 3"/>
          <p:cNvSpPr/>
          <p:nvPr/>
        </p:nvSpPr>
        <p:spPr>
          <a:xfrm>
            <a:off x="7452320" y="6237312"/>
            <a:ext cx="1390124" cy="369332"/>
          </a:xfrm>
          <a:prstGeom prst="rect">
            <a:avLst/>
          </a:prstGeom>
        </p:spPr>
        <p:txBody>
          <a:bodyPr wrap="none">
            <a:spAutoFit/>
          </a:bodyPr>
          <a:lstStyle/>
          <a:p>
            <a:r>
              <a:rPr lang="it-IT" b="1" i="1" dirty="0">
                <a:solidFill>
                  <a:schemeClr val="bg1"/>
                </a:solidFill>
                <a:latin typeface="Book Antiqua" panose="02040602050305030304" pitchFamily="18" charset="0"/>
              </a:rPr>
              <a:t>Gabriele R.</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410" name="Segnaposto contenuto 5"/>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5688013" cy="4548188"/>
          </a:xfrm>
        </p:spPr>
      </p:pic>
      <p:sp>
        <p:nvSpPr>
          <p:cNvPr id="17411" name="CasellaDiTesto 1"/>
          <p:cNvSpPr txBox="1">
            <a:spLocks noChangeArrowheads="1"/>
          </p:cNvSpPr>
          <p:nvPr/>
        </p:nvSpPr>
        <p:spPr bwMode="auto">
          <a:xfrm>
            <a:off x="5867400" y="260350"/>
            <a:ext cx="302577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dirty="0">
                <a:solidFill>
                  <a:schemeClr val="bg1"/>
                </a:solidFill>
                <a:latin typeface="Book Antiqua" panose="02040602050305030304" pitchFamily="18" charset="0"/>
              </a:rPr>
              <a:t>Per me la Prima Guerra Mondiale è stata una grande distruzione. Tantissime famiglie hanno perso le persone a loro molto care. </a:t>
            </a:r>
            <a:endParaRPr lang="it-IT" altLang="it-IT" sz="1800" dirty="0" smtClean="0">
              <a:solidFill>
                <a:schemeClr val="bg1"/>
              </a:solidFill>
              <a:latin typeface="Book Antiqua" panose="02040602050305030304" pitchFamily="18" charset="0"/>
            </a:endParaRPr>
          </a:p>
          <a:p>
            <a:pPr>
              <a:spcBef>
                <a:spcPct val="0"/>
              </a:spcBef>
              <a:buFontTx/>
              <a:buNone/>
            </a:pPr>
            <a:r>
              <a:rPr lang="it-IT" altLang="it-IT" sz="1800" dirty="0" smtClean="0">
                <a:solidFill>
                  <a:schemeClr val="bg1"/>
                </a:solidFill>
                <a:latin typeface="Book Antiqua" panose="02040602050305030304" pitchFamily="18" charset="0"/>
              </a:rPr>
              <a:t>Le </a:t>
            </a:r>
            <a:r>
              <a:rPr lang="it-IT" altLang="it-IT" sz="1800" dirty="0">
                <a:solidFill>
                  <a:schemeClr val="bg1"/>
                </a:solidFill>
                <a:latin typeface="Book Antiqua" panose="02040602050305030304" pitchFamily="18" charset="0"/>
              </a:rPr>
              <a:t>conseguenze più gravi sono state epidemia, povertà e </a:t>
            </a:r>
            <a:r>
              <a:rPr lang="it-IT" altLang="it-IT" sz="1800" dirty="0" smtClean="0">
                <a:solidFill>
                  <a:schemeClr val="bg1"/>
                </a:solidFill>
                <a:latin typeface="Book Antiqua" panose="02040602050305030304" pitchFamily="18" charset="0"/>
              </a:rPr>
              <a:t>sofferenza.</a:t>
            </a:r>
            <a:endParaRPr lang="it-IT" altLang="it-IT" sz="1800" dirty="0">
              <a:solidFill>
                <a:schemeClr val="bg1"/>
              </a:solidFill>
              <a:latin typeface="Book Antiqua" panose="02040602050305030304" pitchFamily="18" charset="0"/>
            </a:endParaRPr>
          </a:p>
        </p:txBody>
      </p:sp>
      <p:sp>
        <p:nvSpPr>
          <p:cNvPr id="17412" name="CasellaDiTesto 2"/>
          <p:cNvSpPr txBox="1">
            <a:spLocks noChangeArrowheads="1"/>
          </p:cNvSpPr>
          <p:nvPr/>
        </p:nvSpPr>
        <p:spPr bwMode="auto">
          <a:xfrm>
            <a:off x="7884368" y="6237312"/>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i="1" dirty="0" err="1">
                <a:solidFill>
                  <a:schemeClr val="bg1"/>
                </a:solidFill>
                <a:latin typeface="Book Antiqua" panose="02040602050305030304" pitchFamily="18" charset="0"/>
              </a:rPr>
              <a:t>Swami</a:t>
            </a:r>
            <a:endParaRPr lang="it-IT" altLang="it-IT" sz="1800" b="1" i="1"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ppt_w</p:attrName>
                                        </p:attrNameLst>
                                      </p:cBhvr>
                                      <p:tavLst>
                                        <p:tav tm="0">
                                          <p:val>
                                            <p:fltVal val="0"/>
                                          </p:val>
                                        </p:tav>
                                        <p:tav tm="100000">
                                          <p:val>
                                            <p:strVal val="#ppt_w"/>
                                          </p:val>
                                        </p:tav>
                                      </p:tavLst>
                                    </p:anim>
                                    <p:anim calcmode="lin" valueType="num">
                                      <p:cBhvr>
                                        <p:cTn id="8" dur="500" fill="hold"/>
                                        <p:tgtEl>
                                          <p:spTgt spid="17410"/>
                                        </p:tgtEl>
                                        <p:attrNameLst>
                                          <p:attrName>ppt_h</p:attrName>
                                        </p:attrNameLst>
                                      </p:cBhvr>
                                      <p:tavLst>
                                        <p:tav tm="0">
                                          <p:val>
                                            <p:fltVal val="0"/>
                                          </p:val>
                                        </p:tav>
                                        <p:tav tm="100000">
                                          <p:val>
                                            <p:strVal val="#ppt_h"/>
                                          </p:val>
                                        </p:tav>
                                      </p:tavLst>
                                    </p:anim>
                                    <p:animEffect transition="in" filter="fade">
                                      <p:cBhvr>
                                        <p:cTn id="9"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3794"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00" cy="3804059"/>
          </a:xfrm>
        </p:spPr>
      </p:pic>
      <p:sp>
        <p:nvSpPr>
          <p:cNvPr id="2" name="Rettangolo 1"/>
          <p:cNvSpPr/>
          <p:nvPr/>
        </p:nvSpPr>
        <p:spPr>
          <a:xfrm>
            <a:off x="5678990" y="-48967"/>
            <a:ext cx="3456000" cy="3970318"/>
          </a:xfrm>
          <a:prstGeom prst="rect">
            <a:avLst/>
          </a:prstGeom>
        </p:spPr>
        <p:txBody>
          <a:bodyPr wrap="square">
            <a:spAutoFit/>
          </a:bodyPr>
          <a:lstStyle/>
          <a:p>
            <a:r>
              <a:rPr lang="it-IT" sz="1400" b="1" dirty="0">
                <a:solidFill>
                  <a:schemeClr val="bg1"/>
                </a:solidFill>
                <a:latin typeface="Book Antiqua" panose="02040602050305030304" pitchFamily="18" charset="0"/>
              </a:rPr>
              <a:t>ANALISI E CONSEGUENZE DELLA PRIMA GUERRA MONDIALE*</a:t>
            </a:r>
          </a:p>
          <a:p>
            <a:r>
              <a:rPr lang="it-IT" sz="1400" dirty="0">
                <a:solidFill>
                  <a:schemeClr val="bg1"/>
                </a:solidFill>
                <a:latin typeface="Book Antiqua" panose="02040602050305030304" pitchFamily="18" charset="0"/>
              </a:rPr>
              <a:t>La Prima Guerra Mondiale provocò la morte di milioni di persone.</a:t>
            </a:r>
          </a:p>
          <a:p>
            <a:r>
              <a:rPr lang="it-IT" sz="1400" dirty="0">
                <a:solidFill>
                  <a:schemeClr val="bg1"/>
                </a:solidFill>
                <a:latin typeface="Book Antiqua" panose="02040602050305030304" pitchFamily="18" charset="0"/>
              </a:rPr>
              <a:t>Queste sono le testimonianze di persone che hanno vissuto questa terribile guerra:</a:t>
            </a:r>
          </a:p>
          <a:p>
            <a:pPr marL="285750" indent="-285750">
              <a:buFont typeface="Wingdings" panose="05000000000000000000" pitchFamily="2" charset="2"/>
              <a:buChar char="§"/>
            </a:pPr>
            <a:r>
              <a:rPr lang="it-IT" sz="1400" dirty="0" smtClean="0">
                <a:solidFill>
                  <a:schemeClr val="bg1"/>
                </a:solidFill>
                <a:latin typeface="Book Antiqua" panose="02040602050305030304" pitchFamily="18" charset="0"/>
              </a:rPr>
              <a:t>la </a:t>
            </a:r>
            <a:r>
              <a:rPr lang="it-IT" sz="1400" dirty="0">
                <a:solidFill>
                  <a:schemeClr val="bg1"/>
                </a:solidFill>
                <a:latin typeface="Book Antiqua" panose="02040602050305030304" pitchFamily="18" charset="0"/>
              </a:rPr>
              <a:t>gente moriva di fame perché il cibo era poco e non sano;</a:t>
            </a:r>
          </a:p>
          <a:p>
            <a:pPr marL="285750" indent="-285750">
              <a:buFont typeface="Wingdings" panose="05000000000000000000" pitchFamily="2" charset="2"/>
              <a:buChar char="§"/>
            </a:pPr>
            <a:r>
              <a:rPr lang="it-IT" sz="1400" dirty="0" smtClean="0">
                <a:solidFill>
                  <a:schemeClr val="bg1"/>
                </a:solidFill>
                <a:latin typeface="Book Antiqua" panose="02040602050305030304" pitchFamily="18" charset="0"/>
              </a:rPr>
              <a:t>gli </a:t>
            </a:r>
            <a:r>
              <a:rPr lang="it-IT" sz="1400" dirty="0">
                <a:solidFill>
                  <a:schemeClr val="bg1"/>
                </a:solidFill>
                <a:latin typeface="Book Antiqua" panose="02040602050305030304" pitchFamily="18" charset="0"/>
              </a:rPr>
              <a:t>uomini erano chiamati a combattere per difendere la propria patria, combattevano anche ragazzi molto giovani che ancora studiavano;</a:t>
            </a:r>
          </a:p>
          <a:p>
            <a:pPr marL="285750" indent="-285750">
              <a:buFont typeface="Wingdings" panose="05000000000000000000" pitchFamily="2" charset="2"/>
              <a:buChar char="§"/>
            </a:pPr>
            <a:r>
              <a:rPr lang="it-IT" sz="1400" dirty="0" smtClean="0">
                <a:solidFill>
                  <a:schemeClr val="bg1"/>
                </a:solidFill>
                <a:latin typeface="Book Antiqua" panose="02040602050305030304" pitchFamily="18" charset="0"/>
              </a:rPr>
              <a:t>le </a:t>
            </a:r>
            <a:r>
              <a:rPr lang="it-IT" sz="1400" dirty="0">
                <a:solidFill>
                  <a:schemeClr val="bg1"/>
                </a:solidFill>
                <a:latin typeface="Book Antiqua" panose="02040602050305030304" pitchFamily="18" charset="0"/>
              </a:rPr>
              <a:t>donne, oltre ad occuparsi dei bambini iniziavano a fare i lavori che fino a quel momento svolgevano gli uomini. Quindi iniziavano duramente a lavorare nei campi e nelle fabbriche</a:t>
            </a:r>
            <a:r>
              <a:rPr lang="it-IT" sz="1400" dirty="0" smtClean="0">
                <a:solidFill>
                  <a:schemeClr val="bg1"/>
                </a:solidFill>
                <a:latin typeface="Book Antiqua" panose="02040602050305030304" pitchFamily="18" charset="0"/>
              </a:rPr>
              <a:t>;</a:t>
            </a:r>
            <a:endParaRPr lang="it-IT" sz="1400" dirty="0">
              <a:solidFill>
                <a:schemeClr val="bg1"/>
              </a:solidFill>
              <a:latin typeface="Book Antiqua" panose="02040602050305030304" pitchFamily="18" charset="0"/>
            </a:endParaRPr>
          </a:p>
        </p:txBody>
      </p:sp>
      <p:sp>
        <p:nvSpPr>
          <p:cNvPr id="3" name="Rettangolo 2"/>
          <p:cNvSpPr/>
          <p:nvPr/>
        </p:nvSpPr>
        <p:spPr>
          <a:xfrm>
            <a:off x="0" y="3804059"/>
            <a:ext cx="9053191" cy="1169551"/>
          </a:xfrm>
          <a:prstGeom prst="rect">
            <a:avLst/>
          </a:prstGeom>
        </p:spPr>
        <p:txBody>
          <a:bodyPr wrap="square">
            <a:spAutoFit/>
          </a:bodyPr>
          <a:lstStyle/>
          <a:p>
            <a:pPr marL="285750" indent="-285750">
              <a:buFont typeface="Wingdings" panose="05000000000000000000" pitchFamily="2" charset="2"/>
              <a:buChar char="§"/>
            </a:pPr>
            <a:r>
              <a:rPr lang="it-IT" sz="1400" dirty="0">
                <a:solidFill>
                  <a:schemeClr val="bg1"/>
                </a:solidFill>
                <a:latin typeface="Book Antiqua" panose="02040602050305030304" pitchFamily="18" charset="0"/>
              </a:rPr>
              <a:t>donne, bambini e anziani spesso per forza erano costretti ad abbandonare le loro case e le loro terre;</a:t>
            </a:r>
          </a:p>
          <a:p>
            <a:pPr marL="285750" indent="-285750">
              <a:buFont typeface="Wingdings" panose="05000000000000000000" pitchFamily="2" charset="2"/>
              <a:buChar char="§"/>
            </a:pPr>
            <a:r>
              <a:rPr lang="it-IT" sz="1400" dirty="0">
                <a:solidFill>
                  <a:schemeClr val="bg1"/>
                </a:solidFill>
                <a:latin typeface="Book Antiqua" panose="02040602050305030304" pitchFamily="18" charset="0"/>
              </a:rPr>
              <a:t>città e campagne erano interamente occupate da militari;</a:t>
            </a:r>
          </a:p>
          <a:p>
            <a:pPr marL="285750" indent="-285750">
              <a:buFont typeface="Wingdings" panose="05000000000000000000" pitchFamily="2" charset="2"/>
              <a:buChar char="§"/>
            </a:pPr>
            <a:r>
              <a:rPr lang="it-IT" sz="1400" dirty="0">
                <a:solidFill>
                  <a:schemeClr val="bg1"/>
                </a:solidFill>
                <a:latin typeface="Book Antiqua" panose="02040602050305030304" pitchFamily="18" charset="0"/>
              </a:rPr>
              <a:t>le persone avevano paura di camminare nelle strade perché si rischiava di essere ammazzati;</a:t>
            </a:r>
          </a:p>
          <a:p>
            <a:pPr marL="285750" indent="-285750">
              <a:buFont typeface="Wingdings" panose="05000000000000000000" pitchFamily="2" charset="2"/>
              <a:buChar char="§"/>
            </a:pPr>
            <a:r>
              <a:rPr lang="it-IT" sz="1400" dirty="0">
                <a:solidFill>
                  <a:schemeClr val="bg1"/>
                </a:solidFill>
                <a:latin typeface="Book Antiqua" panose="02040602050305030304" pitchFamily="18" charset="0"/>
              </a:rPr>
              <a:t>a causa della guerra tanti soldati diventavano pazzi; inoltre si diffusero tante malattie;</a:t>
            </a:r>
          </a:p>
          <a:p>
            <a:pPr marL="285750" indent="-285750">
              <a:buFont typeface="Wingdings" panose="05000000000000000000" pitchFamily="2" charset="2"/>
              <a:buChar char="§"/>
            </a:pPr>
            <a:r>
              <a:rPr lang="it-IT" sz="1400" dirty="0">
                <a:solidFill>
                  <a:schemeClr val="bg1"/>
                </a:solidFill>
                <a:latin typeface="Book Antiqua" panose="02040602050305030304" pitchFamily="18" charset="0"/>
              </a:rPr>
              <a:t>le vie di comunicazione non funzionavano perché distrutte dai bombardamenti.</a:t>
            </a:r>
          </a:p>
        </p:txBody>
      </p:sp>
      <p:sp>
        <p:nvSpPr>
          <p:cNvPr id="4" name="Rettangolo 3"/>
          <p:cNvSpPr/>
          <p:nvPr/>
        </p:nvSpPr>
        <p:spPr>
          <a:xfrm>
            <a:off x="179512" y="5129644"/>
            <a:ext cx="8577845" cy="954107"/>
          </a:xfrm>
          <a:prstGeom prst="rect">
            <a:avLst/>
          </a:prstGeom>
        </p:spPr>
        <p:txBody>
          <a:bodyPr wrap="square">
            <a:spAutoFit/>
          </a:bodyPr>
          <a:lstStyle/>
          <a:p>
            <a:r>
              <a:rPr lang="it-IT" sz="1400" dirty="0">
                <a:solidFill>
                  <a:schemeClr val="bg1"/>
                </a:solidFill>
                <a:latin typeface="Book Antiqua" panose="02040602050305030304" pitchFamily="18" charset="0"/>
              </a:rPr>
              <a:t>Durante la guerra tanti soldati scrissero lettere e diari ai loro cari.</a:t>
            </a:r>
          </a:p>
          <a:p>
            <a:endParaRPr lang="it-IT" sz="1400" dirty="0">
              <a:solidFill>
                <a:schemeClr val="bg1"/>
              </a:solidFill>
              <a:latin typeface="Book Antiqua" panose="02040602050305030304" pitchFamily="18" charset="0"/>
            </a:endParaRPr>
          </a:p>
          <a:p>
            <a:r>
              <a:rPr lang="it-IT" sz="1400" dirty="0">
                <a:solidFill>
                  <a:schemeClr val="bg1"/>
                </a:solidFill>
                <a:latin typeface="Book Antiqua" panose="02040602050305030304" pitchFamily="18" charset="0"/>
              </a:rPr>
              <a:t>Le guerre provocano tanta </a:t>
            </a:r>
            <a:r>
              <a:rPr lang="it-IT" sz="1400" dirty="0" smtClean="0">
                <a:solidFill>
                  <a:schemeClr val="bg1"/>
                </a:solidFill>
                <a:latin typeface="Book Antiqua" panose="02040602050305030304" pitchFamily="18" charset="0"/>
              </a:rPr>
              <a:t>violenza, </a:t>
            </a:r>
            <a:r>
              <a:rPr lang="it-IT" sz="1400" dirty="0">
                <a:solidFill>
                  <a:schemeClr val="bg1"/>
                </a:solidFill>
                <a:latin typeface="Book Antiqua" panose="02040602050305030304" pitchFamily="18" charset="0"/>
              </a:rPr>
              <a:t>sofferenza per la perdita di persone innocenti e distruzione.</a:t>
            </a:r>
          </a:p>
          <a:p>
            <a:r>
              <a:rPr lang="it-IT" sz="1400" dirty="0">
                <a:solidFill>
                  <a:schemeClr val="bg1"/>
                </a:solidFill>
                <a:latin typeface="Book Antiqua" panose="02040602050305030304" pitchFamily="18" charset="0"/>
              </a:rPr>
              <a:t>Noi vogliamo la PACE e vivere in un mondo felice.</a:t>
            </a:r>
          </a:p>
        </p:txBody>
      </p:sp>
      <p:sp>
        <p:nvSpPr>
          <p:cNvPr id="5" name="Rettangolo 4"/>
          <p:cNvSpPr/>
          <p:nvPr/>
        </p:nvSpPr>
        <p:spPr>
          <a:xfrm>
            <a:off x="7884368" y="6309320"/>
            <a:ext cx="1064715" cy="369332"/>
          </a:xfrm>
          <a:prstGeom prst="rect">
            <a:avLst/>
          </a:prstGeom>
        </p:spPr>
        <p:txBody>
          <a:bodyPr wrap="none">
            <a:spAutoFit/>
          </a:bodyPr>
          <a:lstStyle/>
          <a:p>
            <a:r>
              <a:rPr lang="it-IT" b="1" i="1" dirty="0" smtClean="0">
                <a:solidFill>
                  <a:schemeClr val="bg1"/>
                </a:solidFill>
                <a:latin typeface="Book Antiqua" panose="02040602050305030304" pitchFamily="18" charset="0"/>
              </a:rPr>
              <a:t>Gabriele</a:t>
            </a:r>
            <a:endParaRPr lang="it-IT" b="1" i="1" dirty="0">
              <a:solidFill>
                <a:schemeClr val="bg1"/>
              </a:solidFill>
              <a:latin typeface="Book Antiqua" panose="02040602050305030304" pitchFamily="18" charset="0"/>
            </a:endParaRPr>
          </a:p>
        </p:txBody>
      </p:sp>
      <p:sp>
        <p:nvSpPr>
          <p:cNvPr id="6" name="Rettangolo 5"/>
          <p:cNvSpPr/>
          <p:nvPr/>
        </p:nvSpPr>
        <p:spPr>
          <a:xfrm>
            <a:off x="198313" y="6237312"/>
            <a:ext cx="8945687" cy="307777"/>
          </a:xfrm>
          <a:prstGeom prst="rect">
            <a:avLst/>
          </a:prstGeom>
        </p:spPr>
        <p:txBody>
          <a:bodyPr wrap="square">
            <a:spAutoFit/>
          </a:bodyPr>
          <a:lstStyle/>
          <a:p>
            <a:r>
              <a:rPr lang="it-IT" sz="1400" dirty="0">
                <a:solidFill>
                  <a:schemeClr val="bg1"/>
                </a:solidFill>
                <a:latin typeface="Book Antiqua" pitchFamily="18" charset="0"/>
              </a:rPr>
              <a:t>*In questa intervista interessante anche </a:t>
            </a:r>
            <a:r>
              <a:rPr lang="it-IT" sz="1400" dirty="0" smtClean="0">
                <a:solidFill>
                  <a:schemeClr val="bg1"/>
                </a:solidFill>
                <a:latin typeface="Book Antiqua" pitchFamily="18" charset="0"/>
              </a:rPr>
              <a:t>l’analisi </a:t>
            </a:r>
            <a:r>
              <a:rPr lang="it-IT" sz="1400" dirty="0">
                <a:solidFill>
                  <a:schemeClr val="bg1"/>
                </a:solidFill>
                <a:latin typeface="Book Antiqua" pitchFamily="18" charset="0"/>
              </a:rPr>
              <a:t>della donna nella Prima Guerra Mondiale</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animEffect transition="in" filter="fade">
                                      <p:cBhvr>
                                        <p:cTn id="9"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magine 1" descr="Scan001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700"/>
            <a:ext cx="5688013" cy="4603750"/>
          </a:xfrm>
          <a:prstGeom prst="rect">
            <a:avLst/>
          </a:prstGeom>
          <a:ln>
            <a:noFill/>
          </a:ln>
          <a:effectLst>
            <a:outerShdw blurRad="190500" algn="tl" rotWithShape="0">
              <a:srgbClr val="000000">
                <a:alpha val="70000"/>
              </a:srgbClr>
            </a:outerShdw>
          </a:effectLst>
        </p:spPr>
      </p:pic>
      <p:sp>
        <p:nvSpPr>
          <p:cNvPr id="11267" name="CasellaDiTesto 2"/>
          <p:cNvSpPr txBox="1">
            <a:spLocks noChangeArrowheads="1"/>
          </p:cNvSpPr>
          <p:nvPr/>
        </p:nvSpPr>
        <p:spPr bwMode="auto">
          <a:xfrm>
            <a:off x="5688014" y="260350"/>
            <a:ext cx="320516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it-IT" altLang="it-IT" sz="1800" dirty="0" smtClean="0">
                <a:solidFill>
                  <a:schemeClr val="bg1"/>
                </a:solidFill>
                <a:latin typeface="Book Antiqua" panose="02040602050305030304" pitchFamily="18" charset="0"/>
                <a:cs typeface="Times New Roman" panose="02020603050405020304" pitchFamily="18" charset="0"/>
              </a:rPr>
              <a:t>Mi </a:t>
            </a:r>
            <a:r>
              <a:rPr lang="it-IT" altLang="it-IT" sz="1800" dirty="0">
                <a:solidFill>
                  <a:schemeClr val="bg1"/>
                </a:solidFill>
                <a:latin typeface="Book Antiqua" panose="02040602050305030304" pitchFamily="18" charset="0"/>
                <a:cs typeface="Times New Roman" panose="02020603050405020304" pitchFamily="18" charset="0"/>
              </a:rPr>
              <a:t>hanno raccontato che durante la prima guerra mondiale morirono più di diecimila persone. </a:t>
            </a:r>
            <a:endParaRPr lang="it-IT" altLang="it-IT" sz="1800" dirty="0" smtClean="0">
              <a:solidFill>
                <a:schemeClr val="bg1"/>
              </a:solidFill>
              <a:latin typeface="Book Antiqua" panose="02040602050305030304" pitchFamily="18" charset="0"/>
              <a:cs typeface="Times New Roman" panose="02020603050405020304" pitchFamily="18" charset="0"/>
            </a:endParaRPr>
          </a:p>
          <a:p>
            <a:pPr eaLnBrk="1" hangingPunct="1">
              <a:spcBef>
                <a:spcPct val="0"/>
              </a:spcBef>
              <a:buNone/>
            </a:pPr>
            <a:r>
              <a:rPr lang="it-IT" altLang="it-IT" sz="1800" dirty="0" smtClean="0">
                <a:solidFill>
                  <a:schemeClr val="bg1"/>
                </a:solidFill>
                <a:latin typeface="Book Antiqua" panose="02040602050305030304" pitchFamily="18" charset="0"/>
                <a:cs typeface="Times New Roman" panose="02020603050405020304" pitchFamily="18" charset="0"/>
              </a:rPr>
              <a:t>Per me la guerra è una brutta cosa preferisco la pace. </a:t>
            </a:r>
          </a:p>
          <a:p>
            <a:pPr eaLnBrk="1" hangingPunct="1">
              <a:spcBef>
                <a:spcPct val="0"/>
              </a:spcBef>
              <a:buFontTx/>
              <a:buNone/>
            </a:pPr>
            <a:endParaRPr lang="it-IT" altLang="it-IT" sz="1800" dirty="0">
              <a:solidFill>
                <a:schemeClr val="bg1"/>
              </a:solidFill>
              <a:latin typeface="Book Antiqua" panose="02040602050305030304" pitchFamily="18" charset="0"/>
              <a:cs typeface="Times New Roman" panose="02020603050405020304" pitchFamily="18" charset="0"/>
            </a:endParaRPr>
          </a:p>
        </p:txBody>
      </p:sp>
      <p:sp>
        <p:nvSpPr>
          <p:cNvPr id="11268" name="CasellaDiTesto 3"/>
          <p:cNvSpPr txBox="1">
            <a:spLocks noChangeArrowheads="1"/>
          </p:cNvSpPr>
          <p:nvPr/>
        </p:nvSpPr>
        <p:spPr bwMode="auto">
          <a:xfrm>
            <a:off x="8172400" y="6309320"/>
            <a:ext cx="72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i="1" dirty="0" err="1">
                <a:solidFill>
                  <a:schemeClr val="bg1"/>
                </a:solidFill>
                <a:latin typeface="Book Antiqua" panose="02040602050305030304" pitchFamily="18" charset="0"/>
              </a:rPr>
              <a:t>Aya</a:t>
            </a:r>
            <a:endParaRPr lang="it-IT" altLang="it-IT" sz="1800" b="1" i="1" dirty="0">
              <a:solidFill>
                <a:schemeClr val="bg1"/>
              </a:solidFill>
              <a:latin typeface="Book Antiqua" panose="02040602050305030304" pitchFamily="18" charset="0"/>
            </a:endParaRPr>
          </a:p>
        </p:txBody>
      </p:sp>
    </p:spTree>
  </p:cSld>
  <p:clrMapOvr>
    <a:overrideClrMapping bg1="lt1" tx1="dk1" bg2="lt2" tx2="dk2" accent1="accent1" accent2="accent2" accent3="accent3" accent4="accent4" accent5="accent5" accent6="accent6" hlink="hlink" folHlink="folHlink"/>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458"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4763"/>
            <a:ext cx="5688013" cy="4519613"/>
          </a:xfrm>
        </p:spPr>
      </p:pic>
      <p:sp>
        <p:nvSpPr>
          <p:cNvPr id="19459" name="CasellaDiTesto 1"/>
          <p:cNvSpPr txBox="1">
            <a:spLocks noChangeArrowheads="1"/>
          </p:cNvSpPr>
          <p:nvPr/>
        </p:nvSpPr>
        <p:spPr bwMode="auto">
          <a:xfrm>
            <a:off x="5688014" y="188640"/>
            <a:ext cx="345598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dirty="0">
                <a:solidFill>
                  <a:schemeClr val="bg1"/>
                </a:solidFill>
                <a:latin typeface="Book Antiqua" panose="02040602050305030304" pitchFamily="18" charset="0"/>
              </a:rPr>
              <a:t>La Prima Guerra Mondiale è stata combattuta in Europa dal 1915 al 1918 provocando milioni di morti.</a:t>
            </a:r>
          </a:p>
          <a:p>
            <a:pPr>
              <a:spcBef>
                <a:spcPct val="0"/>
              </a:spcBef>
              <a:buFontTx/>
              <a:buNone/>
            </a:pPr>
            <a:r>
              <a:rPr lang="it-IT" altLang="it-IT" sz="1800" dirty="0">
                <a:solidFill>
                  <a:schemeClr val="bg1"/>
                </a:solidFill>
                <a:latin typeface="Book Antiqua" panose="02040602050305030304" pitchFamily="18" charset="0"/>
              </a:rPr>
              <a:t>I contadini, insieme alla popolazione civile, pagarono il prezzo più alto. </a:t>
            </a:r>
            <a:endParaRPr lang="it-IT" altLang="it-IT" sz="1800" dirty="0" smtClean="0">
              <a:solidFill>
                <a:schemeClr val="bg1"/>
              </a:solidFill>
              <a:latin typeface="Book Antiqua" panose="02040602050305030304" pitchFamily="18" charset="0"/>
            </a:endParaRPr>
          </a:p>
          <a:p>
            <a:pPr>
              <a:spcBef>
                <a:spcPct val="0"/>
              </a:spcBef>
              <a:buFontTx/>
              <a:buNone/>
            </a:pPr>
            <a:r>
              <a:rPr lang="it-IT" altLang="it-IT" sz="1800" dirty="0" smtClean="0">
                <a:solidFill>
                  <a:schemeClr val="bg1"/>
                </a:solidFill>
                <a:latin typeface="Book Antiqua" panose="02040602050305030304" pitchFamily="18" charset="0"/>
              </a:rPr>
              <a:t>A </a:t>
            </a:r>
            <a:r>
              <a:rPr lang="it-IT" altLang="it-IT" sz="1800" dirty="0">
                <a:solidFill>
                  <a:schemeClr val="bg1"/>
                </a:solidFill>
                <a:latin typeface="Book Antiqua" panose="02040602050305030304" pitchFamily="18" charset="0"/>
              </a:rPr>
              <a:t>riempire questo vuoto, ci pensarono le donne, che iniziarono a lavorare nelle fabbriche e nei campi.</a:t>
            </a:r>
          </a:p>
        </p:txBody>
      </p:sp>
      <p:sp>
        <p:nvSpPr>
          <p:cNvPr id="19460" name="CasellaDiTesto 2"/>
          <p:cNvSpPr txBox="1">
            <a:spLocks noChangeArrowheads="1"/>
          </p:cNvSpPr>
          <p:nvPr/>
        </p:nvSpPr>
        <p:spPr bwMode="auto">
          <a:xfrm>
            <a:off x="155575" y="4665663"/>
            <a:ext cx="8785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dirty="0">
                <a:solidFill>
                  <a:schemeClr val="bg1"/>
                </a:solidFill>
                <a:latin typeface="Book Antiqua" panose="02040602050305030304" pitchFamily="18" charset="0"/>
              </a:rPr>
              <a:t>Il Friuli fu al centro dei combattimenti, per questo è facile trovare molti oggetti, alcuni ancora molto pericolosi. Tutti i cimiteri di guerra sparsi nelle terre dove si è combattuto sono oggi luoghi di ritrovo a ricordo di quei tragici eventi.</a:t>
            </a:r>
          </a:p>
        </p:txBody>
      </p:sp>
      <p:sp>
        <p:nvSpPr>
          <p:cNvPr id="19461" name="CasellaDiTesto 3"/>
          <p:cNvSpPr txBox="1">
            <a:spLocks noChangeArrowheads="1"/>
          </p:cNvSpPr>
          <p:nvPr/>
        </p:nvSpPr>
        <p:spPr bwMode="auto">
          <a:xfrm>
            <a:off x="7883525" y="6237288"/>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i="1" dirty="0">
                <a:solidFill>
                  <a:schemeClr val="bg1"/>
                </a:solidFill>
                <a:latin typeface="Book Antiqua" panose="02040602050305030304" pitchFamily="18" charset="0"/>
              </a:rPr>
              <a:t>Ivan</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506"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25400" y="-15875"/>
            <a:ext cx="5688013" cy="3873500"/>
          </a:xfrm>
        </p:spPr>
      </p:pic>
      <p:sp>
        <p:nvSpPr>
          <p:cNvPr id="21507" name="CasellaDiTesto 1"/>
          <p:cNvSpPr txBox="1">
            <a:spLocks noChangeArrowheads="1"/>
          </p:cNvSpPr>
          <p:nvPr/>
        </p:nvSpPr>
        <p:spPr bwMode="auto">
          <a:xfrm>
            <a:off x="5764213" y="188640"/>
            <a:ext cx="33797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dirty="0">
                <a:solidFill>
                  <a:schemeClr val="bg1"/>
                </a:solidFill>
                <a:latin typeface="Bookman Old Style" panose="02050604050505020204" pitchFamily="18" charset="0"/>
              </a:rPr>
              <a:t>La mia maestra mi ha raccontato che durante la Prima Guerra Mondiale morirono più di diecimila persone, soprattutto giovani. </a:t>
            </a:r>
          </a:p>
          <a:p>
            <a:pPr>
              <a:spcBef>
                <a:spcPct val="0"/>
              </a:spcBef>
              <a:buFontTx/>
              <a:buNone/>
            </a:pPr>
            <a:r>
              <a:rPr lang="it-IT" altLang="it-IT" sz="1800" dirty="0">
                <a:solidFill>
                  <a:schemeClr val="bg1"/>
                </a:solidFill>
                <a:latin typeface="Bookman Old Style" panose="02050604050505020204" pitchFamily="18" charset="0"/>
              </a:rPr>
              <a:t>L’esperienza della guerra è stata drammatica e io vorrei un futuro di pace.</a:t>
            </a:r>
          </a:p>
        </p:txBody>
      </p:sp>
      <p:sp>
        <p:nvSpPr>
          <p:cNvPr id="21508" name="CasellaDiTesto 2"/>
          <p:cNvSpPr txBox="1">
            <a:spLocks noChangeArrowheads="1"/>
          </p:cNvSpPr>
          <p:nvPr/>
        </p:nvSpPr>
        <p:spPr bwMode="auto">
          <a:xfrm>
            <a:off x="7812360" y="6381328"/>
            <a:ext cx="1150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i="1" dirty="0" err="1">
                <a:solidFill>
                  <a:schemeClr val="bg1"/>
                </a:solidFill>
                <a:latin typeface="Book Antiqua" panose="02040602050305030304" pitchFamily="18" charset="0"/>
              </a:rPr>
              <a:t>Maksims</a:t>
            </a:r>
            <a:endParaRPr lang="it-IT" altLang="it-IT" sz="1800" b="1" i="1"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fltVal val="0"/>
                                          </p:val>
                                        </p:tav>
                                        <p:tav tm="100000">
                                          <p:val>
                                            <p:strVal val="#ppt_w"/>
                                          </p:val>
                                        </p:tav>
                                      </p:tavLst>
                                    </p:anim>
                                    <p:anim calcmode="lin" valueType="num">
                                      <p:cBhvr>
                                        <p:cTn id="8" dur="500" fill="hold"/>
                                        <p:tgtEl>
                                          <p:spTgt spid="21506"/>
                                        </p:tgtEl>
                                        <p:attrNameLst>
                                          <p:attrName>ppt_h</p:attrName>
                                        </p:attrNameLst>
                                      </p:cBhvr>
                                      <p:tavLst>
                                        <p:tav tm="0">
                                          <p:val>
                                            <p:fltVal val="0"/>
                                          </p:val>
                                        </p:tav>
                                        <p:tav tm="100000">
                                          <p:val>
                                            <p:strVal val="#ppt_h"/>
                                          </p:val>
                                        </p:tav>
                                      </p:tavLst>
                                    </p:anim>
                                    <p:animEffect transition="in" filter="fade">
                                      <p:cBhvr>
                                        <p:cTn id="9"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30" name="Immagin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260648"/>
            <a:ext cx="561975" cy="666750"/>
          </a:xfrm>
          <a:prstGeom prst="rect">
            <a:avLst/>
          </a:prstGeom>
          <a:noFill/>
        </p:spPr>
      </p:pic>
      <p:pic>
        <p:nvPicPr>
          <p:cNvPr id="1029" name="Immagine 10" descr="logo "/>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188640"/>
            <a:ext cx="723900" cy="790575"/>
          </a:xfrm>
          <a:prstGeom prst="rect">
            <a:avLst/>
          </a:prstGeom>
          <a:noFill/>
        </p:spPr>
      </p:pic>
      <p:sp>
        <p:nvSpPr>
          <p:cNvPr id="8" name="CasellaDiTesto 7"/>
          <p:cNvSpPr txBox="1"/>
          <p:nvPr/>
        </p:nvSpPr>
        <p:spPr>
          <a:xfrm>
            <a:off x="899592" y="2780928"/>
            <a:ext cx="6192688" cy="1200329"/>
          </a:xfrm>
          <a:prstGeom prst="rect">
            <a:avLst/>
          </a:prstGeom>
          <a:noFill/>
        </p:spPr>
        <p:txBody>
          <a:bodyPr wrap="square" rtlCol="0">
            <a:spAutoFit/>
          </a:bodyPr>
          <a:lstStyle/>
          <a:p>
            <a:pPr algn="ctr"/>
            <a:r>
              <a:rPr lang="it-IT" b="1" dirty="0" smtClean="0"/>
              <a:t>SCUOLA PRIMARIA </a:t>
            </a:r>
          </a:p>
          <a:p>
            <a:pPr algn="ctr"/>
            <a:r>
              <a:rPr lang="it-IT" b="1" dirty="0" smtClean="0"/>
              <a:t>G. CAPPONI – TERZO </a:t>
            </a:r>
            <a:r>
              <a:rPr lang="it-IT" b="1" dirty="0" err="1" smtClean="0"/>
              <a:t>DI</a:t>
            </a:r>
            <a:r>
              <a:rPr lang="it-IT" b="1" dirty="0" smtClean="0"/>
              <a:t> AQUILEIA</a:t>
            </a:r>
          </a:p>
          <a:p>
            <a:pPr algn="ctr"/>
            <a:r>
              <a:rPr lang="it-IT" b="1" dirty="0" smtClean="0"/>
              <a:t>CLASSI: IV A e IV B</a:t>
            </a:r>
          </a:p>
          <a:p>
            <a:endParaRPr lang="it-IT" dirty="0"/>
          </a:p>
        </p:txBody>
      </p:sp>
      <p:sp>
        <p:nvSpPr>
          <p:cNvPr id="9" name="Rettangolo 8"/>
          <p:cNvSpPr/>
          <p:nvPr/>
        </p:nvSpPr>
        <p:spPr>
          <a:xfrm>
            <a:off x="1835696" y="260648"/>
            <a:ext cx="3888432" cy="1538883"/>
          </a:xfrm>
          <a:prstGeom prst="rect">
            <a:avLst/>
          </a:prstGeom>
        </p:spPr>
        <p:txBody>
          <a:bodyPr wrap="square">
            <a:spAutoFit/>
          </a:bodyPr>
          <a:lstStyle/>
          <a:p>
            <a:pPr algn="ctr">
              <a:spcAft>
                <a:spcPts val="0"/>
              </a:spcAft>
              <a:tabLst>
                <a:tab pos="5426710" algn="l"/>
              </a:tabLst>
            </a:pPr>
            <a:r>
              <a:rPr lang="it-IT" sz="1100" b="1" dirty="0" smtClean="0">
                <a:ea typeface="Times New Roman"/>
              </a:rPr>
              <a:t> ISTITUTO </a:t>
            </a:r>
            <a:r>
              <a:rPr lang="it-IT" sz="1100" b="1" i="1" dirty="0" smtClean="0">
                <a:ea typeface="Times New Roman"/>
              </a:rPr>
              <a:t>COMPRENSIVO “DON LORENZO MILANI”</a:t>
            </a:r>
            <a:endParaRPr lang="it-IT" sz="1100" dirty="0" smtClean="0">
              <a:ea typeface="Times New Roman"/>
            </a:endParaRPr>
          </a:p>
          <a:p>
            <a:pPr algn="ctr">
              <a:spcAft>
                <a:spcPts val="0"/>
              </a:spcAft>
            </a:pPr>
            <a:r>
              <a:rPr lang="it-IT" sz="1100" b="1" dirty="0" smtClean="0">
                <a:ea typeface="Times New Roman"/>
              </a:rPr>
              <a:t>Scuola dell'Infanzia, Primaria e Secondaria di </a:t>
            </a:r>
            <a:r>
              <a:rPr lang="it-IT" sz="1100" b="1" dirty="0" err="1" smtClean="0">
                <a:ea typeface="Times New Roman"/>
              </a:rPr>
              <a:t>I°</a:t>
            </a:r>
            <a:r>
              <a:rPr lang="it-IT" sz="1100" b="1" dirty="0" smtClean="0">
                <a:ea typeface="Times New Roman"/>
              </a:rPr>
              <a:t> grado</a:t>
            </a:r>
            <a:endParaRPr lang="it-IT" sz="1100" dirty="0" smtClean="0">
              <a:ea typeface="Times New Roman"/>
            </a:endParaRPr>
          </a:p>
          <a:p>
            <a:pPr algn="ctr">
              <a:spcAft>
                <a:spcPts val="0"/>
              </a:spcAft>
            </a:pPr>
            <a:r>
              <a:rPr lang="it-IT" sz="1100" i="1" dirty="0" smtClean="0">
                <a:ea typeface="Times New Roman"/>
              </a:rPr>
              <a:t>Comuni di </a:t>
            </a:r>
            <a:r>
              <a:rPr lang="it-IT" sz="1100" i="1" dirty="0" err="1" smtClean="0">
                <a:ea typeface="Times New Roman"/>
              </a:rPr>
              <a:t>Aquileia</a:t>
            </a:r>
            <a:r>
              <a:rPr lang="it-IT" sz="1100" i="1" dirty="0" smtClean="0">
                <a:ea typeface="Times New Roman"/>
              </a:rPr>
              <a:t>, Fiumicello, Villa Vicentina e Terzo di </a:t>
            </a:r>
            <a:r>
              <a:rPr lang="it-IT" sz="1100" i="1" dirty="0" err="1" smtClean="0">
                <a:ea typeface="Times New Roman"/>
              </a:rPr>
              <a:t>Aquileia</a:t>
            </a:r>
            <a:endParaRPr lang="it-IT" sz="1100" dirty="0" smtClean="0">
              <a:ea typeface="Times New Roman"/>
            </a:endParaRPr>
          </a:p>
          <a:p>
            <a:pPr algn="ctr">
              <a:spcAft>
                <a:spcPts val="0"/>
              </a:spcAft>
            </a:pPr>
            <a:r>
              <a:rPr lang="it-IT" sz="1000" b="1" i="1" dirty="0" smtClean="0">
                <a:ea typeface="Times New Roman"/>
              </a:rPr>
              <a:t>Sede</a:t>
            </a:r>
            <a:r>
              <a:rPr lang="it-IT" sz="1000" b="1" dirty="0" smtClean="0">
                <a:ea typeface="Times New Roman"/>
              </a:rPr>
              <a:t>:  Via E. Fermi 4 -  33051 </a:t>
            </a:r>
            <a:r>
              <a:rPr lang="it-IT" sz="1000" b="1" dirty="0" err="1" smtClean="0">
                <a:ea typeface="Times New Roman"/>
              </a:rPr>
              <a:t>Aquileia</a:t>
            </a:r>
            <a:r>
              <a:rPr lang="it-IT" sz="1000" b="1" dirty="0" smtClean="0">
                <a:ea typeface="Times New Roman"/>
              </a:rPr>
              <a:t> (</a:t>
            </a:r>
            <a:r>
              <a:rPr lang="it-IT" sz="1000" b="1" dirty="0" err="1" smtClean="0">
                <a:ea typeface="Times New Roman"/>
              </a:rPr>
              <a:t>Ud</a:t>
            </a:r>
            <a:r>
              <a:rPr lang="it-IT" sz="1000" b="1" dirty="0" smtClean="0">
                <a:ea typeface="Times New Roman"/>
              </a:rPr>
              <a:t>)</a:t>
            </a:r>
            <a:endParaRPr lang="it-IT" sz="1000" dirty="0" smtClean="0">
              <a:ea typeface="Times New Roman"/>
            </a:endParaRPr>
          </a:p>
          <a:p>
            <a:pPr algn="ctr">
              <a:spcAft>
                <a:spcPts val="0"/>
              </a:spcAft>
            </a:pPr>
            <a:r>
              <a:rPr lang="it-IT" sz="1000" b="1" dirty="0" smtClean="0">
                <a:ea typeface="Times New Roman"/>
              </a:rPr>
              <a:t>Tel.0431-91051 – Fax 0431-918939– C.F. 90020590304</a:t>
            </a:r>
            <a:endParaRPr lang="it-IT" sz="1000" dirty="0" smtClean="0">
              <a:ea typeface="Times New Roman"/>
            </a:endParaRPr>
          </a:p>
          <a:p>
            <a:pPr algn="ctr">
              <a:spcAft>
                <a:spcPts val="0"/>
              </a:spcAft>
            </a:pPr>
            <a:r>
              <a:rPr lang="it-IT" sz="1000" b="1" dirty="0" smtClean="0">
                <a:ea typeface="Times New Roman"/>
              </a:rPr>
              <a:t>e-mail </a:t>
            </a:r>
            <a:r>
              <a:rPr lang="it-IT" sz="1000" b="1" i="1" dirty="0" smtClean="0">
                <a:ea typeface="Times New Roman"/>
              </a:rPr>
              <a:t>udic84600d@istruzione.it – </a:t>
            </a:r>
            <a:r>
              <a:rPr lang="it-IT" sz="1000" b="1" dirty="0" smtClean="0">
                <a:ea typeface="Times New Roman"/>
              </a:rPr>
              <a:t>Pec</a:t>
            </a:r>
            <a:r>
              <a:rPr lang="it-IT" sz="1000" b="1" i="1" dirty="0" smtClean="0">
                <a:ea typeface="Times New Roman"/>
              </a:rPr>
              <a:t> udic84600d@pec.istruzione.it</a:t>
            </a:r>
            <a:endParaRPr lang="it-IT" sz="1000" dirty="0" smtClean="0">
              <a:ea typeface="Times New Roman"/>
            </a:endParaRPr>
          </a:p>
          <a:p>
            <a:pPr algn="ctr">
              <a:spcAft>
                <a:spcPts val="0"/>
              </a:spcAft>
              <a:tabLst>
                <a:tab pos="5426710" algn="l"/>
              </a:tabLst>
            </a:pPr>
            <a:r>
              <a:rPr lang="it-IT" sz="1000" b="1" i="1" dirty="0" smtClean="0">
                <a:ea typeface="Times New Roman"/>
              </a:rPr>
              <a:t>                      </a:t>
            </a:r>
            <a:r>
              <a:rPr lang="en-US" sz="1000" b="1" i="1" dirty="0" err="1" smtClean="0">
                <a:ea typeface="Times New Roman"/>
              </a:rPr>
              <a:t>Sito</a:t>
            </a:r>
            <a:r>
              <a:rPr lang="en-US" sz="1000" b="1" i="1" dirty="0" smtClean="0">
                <a:ea typeface="Times New Roman"/>
              </a:rPr>
              <a:t> web: www.icaquileia.gov.it</a:t>
            </a:r>
            <a:endParaRPr lang="it-IT" sz="1000" dirty="0">
              <a:ea typeface="Times New Roman"/>
            </a:endParaRPr>
          </a:p>
        </p:txBody>
      </p:sp>
      <p:sp>
        <p:nvSpPr>
          <p:cNvPr id="6" name="CasellaDiTesto 5"/>
          <p:cNvSpPr txBox="1"/>
          <p:nvPr/>
        </p:nvSpPr>
        <p:spPr>
          <a:xfrm>
            <a:off x="6228184" y="2852936"/>
            <a:ext cx="2915816" cy="923330"/>
          </a:xfrm>
          <a:prstGeom prst="rect">
            <a:avLst/>
          </a:prstGeom>
          <a:noFill/>
        </p:spPr>
        <p:txBody>
          <a:bodyPr wrap="square" rtlCol="0">
            <a:spAutoFit/>
          </a:bodyPr>
          <a:lstStyle/>
          <a:p>
            <a:r>
              <a:rPr lang="it-IT" b="1" dirty="0" smtClean="0"/>
              <a:t>Insegnanti:</a:t>
            </a:r>
          </a:p>
          <a:p>
            <a:r>
              <a:rPr lang="it-IT" b="1" dirty="0" err="1" smtClean="0"/>
              <a:t>Lenzo</a:t>
            </a:r>
            <a:r>
              <a:rPr lang="it-IT" b="1" dirty="0" smtClean="0"/>
              <a:t> Pina – </a:t>
            </a:r>
          </a:p>
          <a:p>
            <a:r>
              <a:rPr lang="it-IT" b="1" dirty="0" err="1" smtClean="0"/>
              <a:t>Mongiello</a:t>
            </a:r>
            <a:r>
              <a:rPr lang="it-IT" b="1" dirty="0" smtClean="0"/>
              <a:t>  </a:t>
            </a:r>
            <a:r>
              <a:rPr lang="it-IT" b="1" dirty="0" err="1" smtClean="0"/>
              <a:t>Mariagrazia</a:t>
            </a:r>
            <a:endParaRPr lang="it-IT" b="1" dirty="0"/>
          </a:p>
        </p:txBody>
      </p:sp>
    </p:spTree>
  </p:cSld>
  <p:clrMapOvr>
    <a:masterClrMapping/>
  </p:clrMapOvr>
  <p:transition spd="med"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6866"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73536" cy="4509119"/>
          </a:xfrm>
        </p:spPr>
      </p:pic>
      <p:sp>
        <p:nvSpPr>
          <p:cNvPr id="2" name="Rettangolo 1"/>
          <p:cNvSpPr/>
          <p:nvPr/>
        </p:nvSpPr>
        <p:spPr>
          <a:xfrm>
            <a:off x="5670306" y="-10243"/>
            <a:ext cx="3473694" cy="2462213"/>
          </a:xfrm>
          <a:prstGeom prst="rect">
            <a:avLst/>
          </a:prstGeom>
        </p:spPr>
        <p:txBody>
          <a:bodyPr wrap="square">
            <a:spAutoFit/>
          </a:bodyPr>
          <a:lstStyle/>
          <a:p>
            <a:r>
              <a:rPr lang="it-IT" sz="1400" b="1" dirty="0" smtClean="0">
                <a:solidFill>
                  <a:schemeClr val="bg1"/>
                </a:solidFill>
                <a:latin typeface="Book Antiqua" panose="02040602050305030304" pitchFamily="18" charset="0"/>
              </a:rPr>
              <a:t>RICORDI </a:t>
            </a:r>
            <a:r>
              <a:rPr lang="it-IT" sz="1400" b="1" dirty="0">
                <a:solidFill>
                  <a:schemeClr val="bg1"/>
                </a:solidFill>
                <a:latin typeface="Book Antiqua" panose="02040602050305030304" pitchFamily="18" charset="0"/>
              </a:rPr>
              <a:t>DI GUERRA DEL MIO BISNONNO</a:t>
            </a:r>
          </a:p>
          <a:p>
            <a:r>
              <a:rPr lang="it-IT" sz="1400" dirty="0" smtClean="0">
                <a:solidFill>
                  <a:schemeClr val="bg1"/>
                </a:solidFill>
                <a:latin typeface="Book Antiqua" panose="02040602050305030304" pitchFamily="18" charset="0"/>
              </a:rPr>
              <a:t>Il  mio bisnonno </a:t>
            </a:r>
            <a:r>
              <a:rPr lang="it-IT" sz="1400" dirty="0">
                <a:solidFill>
                  <a:schemeClr val="bg1"/>
                </a:solidFill>
                <a:latin typeface="Book Antiqua" panose="02040602050305030304" pitchFamily="18" charset="0"/>
              </a:rPr>
              <a:t>fu arruolato nell'esercito a combattere sul fronte contro i nemici. Vide tante cose orribili: amici commilitoni che morivano tra le sue braccia e gente giovane che moriva attorno a lui. Era un vero massacro!</a:t>
            </a:r>
          </a:p>
          <a:p>
            <a:r>
              <a:rPr lang="it-IT" sz="1400" dirty="0">
                <a:solidFill>
                  <a:schemeClr val="bg1"/>
                </a:solidFill>
                <a:latin typeface="Book Antiqua" panose="02040602050305030304" pitchFamily="18" charset="0"/>
              </a:rPr>
              <a:t>Il mio bisnonno era </a:t>
            </a:r>
            <a:r>
              <a:rPr lang="it-IT" sz="1400" dirty="0" smtClean="0">
                <a:solidFill>
                  <a:schemeClr val="bg1"/>
                </a:solidFill>
                <a:latin typeface="Book Antiqua" panose="02040602050305030304" pitchFamily="18" charset="0"/>
              </a:rPr>
              <a:t>talmente </a:t>
            </a:r>
            <a:r>
              <a:rPr lang="it-IT" sz="1400" dirty="0">
                <a:solidFill>
                  <a:schemeClr val="bg1"/>
                </a:solidFill>
                <a:latin typeface="Book Antiqua" panose="02040602050305030304" pitchFamily="18" charset="0"/>
              </a:rPr>
              <a:t>valoroso che il corpo militare gli affidò  un'arma speciale e spietata per i soldati</a:t>
            </a:r>
            <a:r>
              <a:rPr lang="it-IT" sz="1400" dirty="0" smtClean="0">
                <a:solidFill>
                  <a:schemeClr val="bg1"/>
                </a:solidFill>
                <a:latin typeface="Book Antiqua" panose="02040602050305030304" pitchFamily="18" charset="0"/>
              </a:rPr>
              <a:t>. </a:t>
            </a:r>
            <a:endParaRPr lang="it-IT" sz="1400" dirty="0">
              <a:solidFill>
                <a:schemeClr val="bg1"/>
              </a:solidFill>
              <a:latin typeface="Book Antiqua" panose="02040602050305030304" pitchFamily="18" charset="0"/>
            </a:endParaRPr>
          </a:p>
        </p:txBody>
      </p:sp>
      <p:sp>
        <p:nvSpPr>
          <p:cNvPr id="3" name="Rettangolo 2"/>
          <p:cNvSpPr/>
          <p:nvPr/>
        </p:nvSpPr>
        <p:spPr>
          <a:xfrm>
            <a:off x="-16251" y="4509120"/>
            <a:ext cx="9160251" cy="1384995"/>
          </a:xfrm>
          <a:prstGeom prst="rect">
            <a:avLst/>
          </a:prstGeom>
        </p:spPr>
        <p:txBody>
          <a:bodyPr wrap="square">
            <a:spAutoFit/>
          </a:bodyPr>
          <a:lstStyle/>
          <a:p>
            <a:r>
              <a:rPr lang="it-IT" sz="1400" dirty="0" smtClean="0">
                <a:solidFill>
                  <a:schemeClr val="bg1"/>
                </a:solidFill>
                <a:latin typeface="Book Antiqua" panose="02040602050305030304" pitchFamily="18" charset="0"/>
              </a:rPr>
              <a:t>Da </a:t>
            </a:r>
            <a:r>
              <a:rPr lang="it-IT" sz="1400" dirty="0">
                <a:solidFill>
                  <a:schemeClr val="bg1"/>
                </a:solidFill>
                <a:latin typeface="Book Antiqua" panose="02040602050305030304" pitchFamily="18" charset="0"/>
              </a:rPr>
              <a:t>allora il mio bisnonno ha sempre raccontato questa storia e fino a quando chiuse gli occhi,   aveva la sensazione nelle orecchie  di tutti quei rumori dei bombardamenti e delle fucilate.</a:t>
            </a:r>
          </a:p>
          <a:p>
            <a:r>
              <a:rPr lang="it-IT" sz="1400" dirty="0">
                <a:solidFill>
                  <a:schemeClr val="bg1"/>
                </a:solidFill>
                <a:latin typeface="Book Antiqua" panose="02040602050305030304" pitchFamily="18" charset="0"/>
              </a:rPr>
              <a:t>Mio nonno che oggi mi racconta di queste storie, spesso mi dice:" La guerra è una cosa brutta e non serve a nulla, </a:t>
            </a:r>
            <a:r>
              <a:rPr lang="it-IT" sz="1400" dirty="0" smtClean="0">
                <a:solidFill>
                  <a:schemeClr val="bg1"/>
                </a:solidFill>
                <a:latin typeface="Book Antiqua" panose="02040602050305030304" pitchFamily="18" charset="0"/>
              </a:rPr>
              <a:t>solo a </a:t>
            </a:r>
            <a:r>
              <a:rPr lang="it-IT" sz="1400" dirty="0">
                <a:solidFill>
                  <a:schemeClr val="bg1"/>
                </a:solidFill>
                <a:latin typeface="Book Antiqua" panose="02040602050305030304" pitchFamily="18" charset="0"/>
              </a:rPr>
              <a:t>fare distruzioni e uccidere tanta gente innocente. Tutto, purtroppo, gira attorno ai soldi e al potere. E queste guerre che ancora oggi sentiamo negli altri stati </a:t>
            </a:r>
            <a:r>
              <a:rPr lang="it-IT" sz="1400" dirty="0" smtClean="0">
                <a:solidFill>
                  <a:schemeClr val="bg1"/>
                </a:solidFill>
                <a:latin typeface="Book Antiqua" panose="02040602050305030304" pitchFamily="18" charset="0"/>
              </a:rPr>
              <a:t>non finiranno </a:t>
            </a:r>
            <a:r>
              <a:rPr lang="it-IT" sz="1400" dirty="0">
                <a:solidFill>
                  <a:schemeClr val="bg1"/>
                </a:solidFill>
                <a:latin typeface="Book Antiqua" panose="02040602050305030304" pitchFamily="18" charset="0"/>
              </a:rPr>
              <a:t>mai </a:t>
            </a:r>
            <a:r>
              <a:rPr lang="it-IT" sz="1400" dirty="0" smtClean="0">
                <a:solidFill>
                  <a:schemeClr val="bg1"/>
                </a:solidFill>
                <a:latin typeface="Book Antiqua" panose="02040602050305030304" pitchFamily="18" charset="0"/>
              </a:rPr>
              <a:t>perché  </a:t>
            </a:r>
            <a:r>
              <a:rPr lang="it-IT" sz="1400" dirty="0">
                <a:solidFill>
                  <a:schemeClr val="bg1"/>
                </a:solidFill>
                <a:latin typeface="Book Antiqua" panose="02040602050305030304" pitchFamily="18" charset="0"/>
              </a:rPr>
              <a:t>la pace non conviene.</a:t>
            </a:r>
          </a:p>
          <a:p>
            <a:r>
              <a:rPr lang="it-IT" sz="1400" dirty="0">
                <a:solidFill>
                  <a:schemeClr val="bg1"/>
                </a:solidFill>
                <a:latin typeface="Book Antiqua" panose="02040602050305030304" pitchFamily="18" charset="0"/>
              </a:rPr>
              <a:t>Invece la pace e la tranquillità dell'umanità sono la cosa più bella che ci possa essere".</a:t>
            </a:r>
          </a:p>
        </p:txBody>
      </p:sp>
      <p:sp>
        <p:nvSpPr>
          <p:cNvPr id="4" name="CasellaDiTesto 3"/>
          <p:cNvSpPr txBox="1"/>
          <p:nvPr/>
        </p:nvSpPr>
        <p:spPr>
          <a:xfrm>
            <a:off x="7740352" y="6309320"/>
            <a:ext cx="1210588" cy="369332"/>
          </a:xfrm>
          <a:prstGeom prst="rect">
            <a:avLst/>
          </a:prstGeom>
          <a:noFill/>
        </p:spPr>
        <p:txBody>
          <a:bodyPr wrap="none" rtlCol="0">
            <a:spAutoFit/>
          </a:bodyPr>
          <a:lstStyle/>
          <a:p>
            <a:r>
              <a:rPr lang="it-IT" b="1" dirty="0" smtClean="0">
                <a:solidFill>
                  <a:schemeClr val="bg1"/>
                </a:solidFill>
                <a:latin typeface="Book Antiqua" panose="02040602050305030304" pitchFamily="18" charset="0"/>
              </a:rPr>
              <a:t>Giuseppe</a:t>
            </a:r>
            <a:endParaRPr lang="it-IT" b="1" dirty="0">
              <a:solidFill>
                <a:schemeClr val="bg1"/>
              </a:solidFill>
              <a:latin typeface="Book Antiqua" panose="02040602050305030304" pitchFamily="18" charset="0"/>
            </a:endParaRPr>
          </a:p>
        </p:txBody>
      </p:sp>
      <p:sp>
        <p:nvSpPr>
          <p:cNvPr id="10" name="Rettangolo 9"/>
          <p:cNvSpPr/>
          <p:nvPr/>
        </p:nvSpPr>
        <p:spPr>
          <a:xfrm>
            <a:off x="5652121" y="2420888"/>
            <a:ext cx="3491879" cy="2031325"/>
          </a:xfrm>
          <a:prstGeom prst="rect">
            <a:avLst/>
          </a:prstGeom>
        </p:spPr>
        <p:txBody>
          <a:bodyPr wrap="square">
            <a:spAutoFit/>
          </a:bodyPr>
          <a:lstStyle/>
          <a:p>
            <a:pPr lvl="0"/>
            <a:r>
              <a:rPr lang="it-IT" sz="1400" dirty="0" smtClean="0">
                <a:solidFill>
                  <a:prstClr val="white"/>
                </a:solidFill>
                <a:latin typeface="Book Antiqua" panose="02040602050305030304" pitchFamily="18" charset="0"/>
              </a:rPr>
              <a:t>Passò anni terribili perché fu catturato dal fronte nemico e tenuto in ostaggio per quattro anni, più due anni sul fronte tedesco come soldato semplice. Nel tempo che fu prigioniero gli fecero fare i lavori più umili e peggiori.</a:t>
            </a:r>
          </a:p>
          <a:p>
            <a:pPr lvl="0"/>
            <a:r>
              <a:rPr lang="it-IT" sz="1400" dirty="0" smtClean="0">
                <a:solidFill>
                  <a:prstClr val="white"/>
                </a:solidFill>
                <a:latin typeface="Book Antiqua" panose="02040602050305030304" pitchFamily="18" charset="0"/>
              </a:rPr>
              <a:t>Finalmente, dopo questa prigionia, il mio bisnonno fu liberato dai Russi e tornò in patria.</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500" fill="hold"/>
                                        <p:tgtEl>
                                          <p:spTgt spid="36866"/>
                                        </p:tgtEl>
                                        <p:attrNameLst>
                                          <p:attrName>ppt_w</p:attrName>
                                        </p:attrNameLst>
                                      </p:cBhvr>
                                      <p:tavLst>
                                        <p:tav tm="0">
                                          <p:val>
                                            <p:fltVal val="0"/>
                                          </p:val>
                                        </p:tav>
                                        <p:tav tm="100000">
                                          <p:val>
                                            <p:strVal val="#ppt_w"/>
                                          </p:val>
                                        </p:tav>
                                      </p:tavLst>
                                    </p:anim>
                                    <p:anim calcmode="lin" valueType="num">
                                      <p:cBhvr>
                                        <p:cTn id="8" dur="500" fill="hold"/>
                                        <p:tgtEl>
                                          <p:spTgt spid="36866"/>
                                        </p:tgtEl>
                                        <p:attrNameLst>
                                          <p:attrName>ppt_h</p:attrName>
                                        </p:attrNameLst>
                                      </p:cBhvr>
                                      <p:tavLst>
                                        <p:tav tm="0">
                                          <p:val>
                                            <p:fltVal val="0"/>
                                          </p:val>
                                        </p:tav>
                                        <p:tav tm="100000">
                                          <p:val>
                                            <p:strVal val="#ppt_h"/>
                                          </p:val>
                                        </p:tav>
                                      </p:tavLst>
                                    </p:anim>
                                    <p:animEffect transition="in" filter="fade">
                                      <p:cBhvr>
                                        <p:cTn id="9"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530" name="Segnaposto contenuto 5"/>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5688013" cy="4613275"/>
          </a:xfrm>
        </p:spPr>
      </p:pic>
      <p:sp>
        <p:nvSpPr>
          <p:cNvPr id="2" name="Rettangolo 1"/>
          <p:cNvSpPr/>
          <p:nvPr/>
        </p:nvSpPr>
        <p:spPr>
          <a:xfrm>
            <a:off x="5796136" y="188640"/>
            <a:ext cx="3347864" cy="2031325"/>
          </a:xfrm>
          <a:prstGeom prst="rect">
            <a:avLst/>
          </a:prstGeom>
        </p:spPr>
        <p:txBody>
          <a:bodyPr wrap="square">
            <a:spAutoFit/>
          </a:bodyPr>
          <a:lstStyle/>
          <a:p>
            <a:r>
              <a:rPr lang="it-IT" dirty="0">
                <a:solidFill>
                  <a:schemeClr val="bg1"/>
                </a:solidFill>
                <a:latin typeface="Book Antiqua" panose="02040602050305030304" pitchFamily="18" charset="0"/>
              </a:rPr>
              <a:t>Mio papà mi ha raccontato che la Prima Guerra Mondiale è scoppiata perché i popoli sotto l’impero Austroungarico volevano essere liberi e non sottomessi. E così si ribellarono a costo di tante giovani vite.</a:t>
            </a:r>
          </a:p>
        </p:txBody>
      </p:sp>
      <p:sp>
        <p:nvSpPr>
          <p:cNvPr id="3" name="Rettangolo 2"/>
          <p:cNvSpPr/>
          <p:nvPr/>
        </p:nvSpPr>
        <p:spPr>
          <a:xfrm>
            <a:off x="7668344" y="6237312"/>
            <a:ext cx="1223412" cy="369332"/>
          </a:xfrm>
          <a:prstGeom prst="rect">
            <a:avLst/>
          </a:prstGeom>
        </p:spPr>
        <p:txBody>
          <a:bodyPr wrap="none">
            <a:spAutoFit/>
          </a:bodyPr>
          <a:lstStyle/>
          <a:p>
            <a:r>
              <a:rPr lang="it-IT" b="1" i="1" dirty="0">
                <a:solidFill>
                  <a:schemeClr val="bg1"/>
                </a:solidFill>
                <a:latin typeface="Book Antiqua" panose="02040602050305030304" pitchFamily="18" charset="0"/>
              </a:rPr>
              <a:t>Alexander</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ppt_w</p:attrName>
                                        </p:attrNameLst>
                                      </p:cBhvr>
                                      <p:tavLst>
                                        <p:tav tm="0">
                                          <p:val>
                                            <p:fltVal val="0"/>
                                          </p:val>
                                        </p:tav>
                                        <p:tav tm="100000">
                                          <p:val>
                                            <p:strVal val="#ppt_w"/>
                                          </p:val>
                                        </p:tav>
                                      </p:tavLst>
                                    </p:anim>
                                    <p:anim calcmode="lin" valueType="num">
                                      <p:cBhvr>
                                        <p:cTn id="8" dur="500" fill="hold"/>
                                        <p:tgtEl>
                                          <p:spTgt spid="22530"/>
                                        </p:tgtEl>
                                        <p:attrNameLst>
                                          <p:attrName>ppt_h</p:attrName>
                                        </p:attrNameLst>
                                      </p:cBhvr>
                                      <p:tavLst>
                                        <p:tav tm="0">
                                          <p:val>
                                            <p:fltVal val="0"/>
                                          </p:val>
                                        </p:tav>
                                        <p:tav tm="100000">
                                          <p:val>
                                            <p:strVal val="#ppt_h"/>
                                          </p:val>
                                        </p:tav>
                                      </p:tavLst>
                                    </p:anim>
                                    <p:animEffect transition="in" filter="fade">
                                      <p:cBhvr>
                                        <p:cTn id="9"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554"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13" cy="4625975"/>
          </a:xfrm>
        </p:spPr>
      </p:pic>
      <p:sp>
        <p:nvSpPr>
          <p:cNvPr id="23555" name="CasellaDiTesto 1"/>
          <p:cNvSpPr txBox="1">
            <a:spLocks noChangeArrowheads="1"/>
          </p:cNvSpPr>
          <p:nvPr/>
        </p:nvSpPr>
        <p:spPr bwMode="auto">
          <a:xfrm>
            <a:off x="7452320" y="6309320"/>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i="1" dirty="0">
                <a:solidFill>
                  <a:schemeClr val="bg1"/>
                </a:solidFill>
                <a:latin typeface="Book Antiqua" panose="02040602050305030304" pitchFamily="18" charset="0"/>
              </a:rPr>
              <a:t>Emanuele F.</a:t>
            </a:r>
          </a:p>
        </p:txBody>
      </p:sp>
      <p:sp>
        <p:nvSpPr>
          <p:cNvPr id="2" name="CasellaDiTesto 1"/>
          <p:cNvSpPr txBox="1"/>
          <p:nvPr/>
        </p:nvSpPr>
        <p:spPr>
          <a:xfrm>
            <a:off x="5796136" y="260648"/>
            <a:ext cx="3096344" cy="4247317"/>
          </a:xfrm>
          <a:prstGeom prst="rect">
            <a:avLst/>
          </a:prstGeom>
          <a:noFill/>
        </p:spPr>
        <p:txBody>
          <a:bodyPr wrap="square" rtlCol="0">
            <a:spAutoFit/>
          </a:bodyPr>
          <a:lstStyle/>
          <a:p>
            <a:r>
              <a:rPr lang="it-IT" dirty="0" smtClean="0">
                <a:solidFill>
                  <a:schemeClr val="bg1"/>
                </a:solidFill>
                <a:latin typeface="Book Antiqua" panose="02040602050305030304" pitchFamily="18" charset="0"/>
              </a:rPr>
              <a:t>L’anno scorso a settembre io e la mia famiglia insieme al gruppo dell’Azione Cattolica abbiamo visitato la Galleria Cannoniera del Monte </a:t>
            </a:r>
            <a:r>
              <a:rPr lang="it-IT" dirty="0" err="1" smtClean="0">
                <a:solidFill>
                  <a:schemeClr val="bg1"/>
                </a:solidFill>
                <a:latin typeface="Book Antiqua" panose="02040602050305030304" pitchFamily="18" charset="0"/>
              </a:rPr>
              <a:t>Brestovec</a:t>
            </a:r>
            <a:r>
              <a:rPr lang="it-IT" dirty="0" smtClean="0">
                <a:solidFill>
                  <a:schemeClr val="bg1"/>
                </a:solidFill>
                <a:latin typeface="Book Antiqua" panose="02040602050305030304" pitchFamily="18" charset="0"/>
              </a:rPr>
              <a:t> ,che si trova vicino al paesino di San Martino del Carso.</a:t>
            </a:r>
          </a:p>
          <a:p>
            <a:r>
              <a:rPr lang="it-IT" dirty="0" smtClean="0">
                <a:solidFill>
                  <a:schemeClr val="bg1"/>
                </a:solidFill>
                <a:latin typeface="Book Antiqua" panose="02040602050305030304" pitchFamily="18" charset="0"/>
              </a:rPr>
              <a:t>Venne costruita tra gennaio e  agosto del 1917.</a:t>
            </a:r>
          </a:p>
          <a:p>
            <a:r>
              <a:rPr lang="it-IT" dirty="0" smtClean="0">
                <a:solidFill>
                  <a:schemeClr val="bg1"/>
                </a:solidFill>
                <a:latin typeface="Book Antiqua" panose="02040602050305030304" pitchFamily="18" charset="0"/>
              </a:rPr>
              <a:t>Fu costruita per poter contenere otto cannoni molto grandi , distanti tra loro per colpire in modo più esteso il Carso di Comeno.</a:t>
            </a:r>
          </a:p>
        </p:txBody>
      </p:sp>
      <p:sp>
        <p:nvSpPr>
          <p:cNvPr id="3" name="CasellaDiTesto 2"/>
          <p:cNvSpPr txBox="1"/>
          <p:nvPr/>
        </p:nvSpPr>
        <p:spPr>
          <a:xfrm>
            <a:off x="72662" y="4872778"/>
            <a:ext cx="9036496" cy="1200329"/>
          </a:xfrm>
          <a:prstGeom prst="rect">
            <a:avLst/>
          </a:prstGeom>
          <a:noFill/>
        </p:spPr>
        <p:txBody>
          <a:bodyPr wrap="square" rtlCol="0">
            <a:spAutoFit/>
          </a:bodyPr>
          <a:lstStyle/>
          <a:p>
            <a:r>
              <a:rPr lang="it-IT" dirty="0">
                <a:solidFill>
                  <a:schemeClr val="bg1"/>
                </a:solidFill>
                <a:latin typeface="Book Antiqua" panose="02040602050305030304" pitchFamily="18" charset="0"/>
              </a:rPr>
              <a:t>I cannoni non c’erano più ma al loro posto sono state </a:t>
            </a:r>
            <a:r>
              <a:rPr lang="it-IT" dirty="0" smtClean="0">
                <a:solidFill>
                  <a:schemeClr val="bg1"/>
                </a:solidFill>
                <a:latin typeface="Book Antiqua" panose="02040602050305030304" pitchFamily="18" charset="0"/>
              </a:rPr>
              <a:t>poste delle lastre in metallo, sulle quali sono rappresentati gli accadimenti della </a:t>
            </a:r>
            <a:r>
              <a:rPr lang="it-IT" dirty="0">
                <a:solidFill>
                  <a:schemeClr val="bg1"/>
                </a:solidFill>
                <a:latin typeface="Book Antiqua" panose="02040602050305030304" pitchFamily="18" charset="0"/>
              </a:rPr>
              <a:t>G</a:t>
            </a:r>
            <a:r>
              <a:rPr lang="it-IT" dirty="0" smtClean="0">
                <a:solidFill>
                  <a:schemeClr val="bg1"/>
                </a:solidFill>
                <a:latin typeface="Book Antiqua" panose="02040602050305030304" pitchFamily="18" charset="0"/>
              </a:rPr>
              <a:t>rande </a:t>
            </a:r>
            <a:r>
              <a:rPr lang="it-IT" dirty="0">
                <a:solidFill>
                  <a:schemeClr val="bg1"/>
                </a:solidFill>
                <a:latin typeface="Book Antiqua" panose="02040602050305030304" pitchFamily="18" charset="0"/>
              </a:rPr>
              <a:t>G</a:t>
            </a:r>
            <a:r>
              <a:rPr lang="it-IT" dirty="0" smtClean="0">
                <a:solidFill>
                  <a:schemeClr val="bg1"/>
                </a:solidFill>
                <a:latin typeface="Book Antiqua" panose="02040602050305030304" pitchFamily="18" charset="0"/>
              </a:rPr>
              <a:t>uerra sul Carso.</a:t>
            </a:r>
          </a:p>
          <a:p>
            <a:r>
              <a:rPr lang="it-IT" dirty="0" smtClean="0">
                <a:solidFill>
                  <a:schemeClr val="bg1"/>
                </a:solidFill>
                <a:latin typeface="Book Antiqua" panose="02040602050305030304" pitchFamily="18" charset="0"/>
              </a:rPr>
              <a:t>Lungo la galleria c’erano delle lastre con scritto tutti i nomi dei soldati .</a:t>
            </a:r>
          </a:p>
          <a:p>
            <a:r>
              <a:rPr lang="it-IT" dirty="0" smtClean="0">
                <a:solidFill>
                  <a:schemeClr val="bg1"/>
                </a:solidFill>
                <a:latin typeface="Book Antiqua" panose="02040602050305030304" pitchFamily="18" charset="0"/>
              </a:rPr>
              <a:t>Infine abbiamo visitato le trincee dove si riparavano i soldati .</a:t>
            </a:r>
            <a:endParaRPr lang="it-IT"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animEffect transition="in" filter="fade">
                                      <p:cBhvr>
                                        <p:cTn id="9"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578"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13" cy="4494213"/>
          </a:xfrm>
        </p:spPr>
      </p:pic>
      <p:sp>
        <p:nvSpPr>
          <p:cNvPr id="2" name="Rettangolo 1"/>
          <p:cNvSpPr/>
          <p:nvPr/>
        </p:nvSpPr>
        <p:spPr>
          <a:xfrm>
            <a:off x="5688013" y="0"/>
            <a:ext cx="3455987" cy="3406061"/>
          </a:xfrm>
          <a:prstGeom prst="rect">
            <a:avLst/>
          </a:prstGeom>
        </p:spPr>
        <p:txBody>
          <a:bodyPr wrap="square">
            <a:spAutoFit/>
          </a:bodyPr>
          <a:lstStyle/>
          <a:p>
            <a:pPr>
              <a:lnSpc>
                <a:spcPct val="115000"/>
              </a:lnSpc>
              <a:spcAft>
                <a:spcPts val="1000"/>
              </a:spcAft>
            </a:pP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La guerra per me è una cosa bruttissima che si è svolta </a:t>
            </a:r>
            <a:r>
              <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dal </a:t>
            </a: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1915 fino al 1918. La guerra provocò tantissime vittime giovani. </a:t>
            </a:r>
            <a:endPar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Molti </a:t>
            </a: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ragazzi preferirono rompersi una mano piuttosto che andare in guerra. Vorrei che gli uomini gettassero le armi e si stringessero la mano.</a:t>
            </a:r>
            <a:endParaRPr lang="it-IT" sz="11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3" name="Rettangolo 2"/>
          <p:cNvSpPr/>
          <p:nvPr/>
        </p:nvSpPr>
        <p:spPr>
          <a:xfrm>
            <a:off x="7524328" y="6237312"/>
            <a:ext cx="1398140" cy="395942"/>
          </a:xfrm>
          <a:prstGeom prst="rect">
            <a:avLst/>
          </a:prstGeom>
        </p:spPr>
        <p:txBody>
          <a:bodyPr wrap="none">
            <a:spAutoFit/>
          </a:bodyPr>
          <a:lstStyle/>
          <a:p>
            <a:pPr>
              <a:lnSpc>
                <a:spcPct val="115000"/>
              </a:lnSpc>
              <a:spcAft>
                <a:spcPts val="1000"/>
              </a:spcAft>
            </a:pPr>
            <a:r>
              <a:rPr lang="it-IT"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Gabriele M.</a:t>
            </a:r>
            <a:endParaRPr lang="it-IT" sz="11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9938"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25597" y="0"/>
            <a:ext cx="5688000" cy="3752907"/>
          </a:xfrm>
        </p:spPr>
      </p:pic>
      <p:sp>
        <p:nvSpPr>
          <p:cNvPr id="2" name="Rettangolo 1"/>
          <p:cNvSpPr/>
          <p:nvPr/>
        </p:nvSpPr>
        <p:spPr>
          <a:xfrm>
            <a:off x="5580112" y="0"/>
            <a:ext cx="3563888" cy="3970318"/>
          </a:xfrm>
          <a:prstGeom prst="rect">
            <a:avLst/>
          </a:prstGeom>
        </p:spPr>
        <p:txBody>
          <a:bodyPr wrap="square">
            <a:spAutoFit/>
          </a:bodyPr>
          <a:lstStyle/>
          <a:p>
            <a:r>
              <a:rPr lang="it-IT" dirty="0">
                <a:solidFill>
                  <a:schemeClr val="bg1"/>
                </a:solidFill>
                <a:latin typeface="Book Antiqua" panose="02040602050305030304" pitchFamily="18" charset="0"/>
              </a:rPr>
              <a:t>Mio nonno mi ha raccontato che, durante la Prima Guerra Mondiale, molti uomini del suo paese (Rodì Milici in provincia di Messina), sono stati chiamati in guerra e hanno combattuto in Africa.</a:t>
            </a:r>
          </a:p>
          <a:p>
            <a:r>
              <a:rPr lang="it-IT" dirty="0">
                <a:solidFill>
                  <a:schemeClr val="bg1"/>
                </a:solidFill>
                <a:latin typeface="Book Antiqua" panose="02040602050305030304" pitchFamily="18" charset="0"/>
              </a:rPr>
              <a:t>In quegli anni di guerra (</a:t>
            </a:r>
            <a:r>
              <a:rPr lang="it-IT" dirty="0" smtClean="0">
                <a:solidFill>
                  <a:schemeClr val="bg1"/>
                </a:solidFill>
                <a:latin typeface="Book Antiqua" panose="02040602050305030304" pitchFamily="18" charset="0"/>
              </a:rPr>
              <a:t>1914-1918), </a:t>
            </a:r>
            <a:r>
              <a:rPr lang="it-IT" dirty="0">
                <a:solidFill>
                  <a:schemeClr val="bg1"/>
                </a:solidFill>
                <a:latin typeface="Book Antiqua" panose="02040602050305030304" pitchFamily="18" charset="0"/>
              </a:rPr>
              <a:t>la vita era molto difficile sia per i soldati che combattevano al fronte, che per le donne rimaste a </a:t>
            </a:r>
            <a:r>
              <a:rPr lang="it-IT" dirty="0" smtClean="0">
                <a:solidFill>
                  <a:schemeClr val="bg1"/>
                </a:solidFill>
                <a:latin typeface="Book Antiqua" panose="02040602050305030304" pitchFamily="18" charset="0"/>
              </a:rPr>
              <a:t>casa, le quali </a:t>
            </a:r>
            <a:r>
              <a:rPr lang="it-IT" dirty="0">
                <a:solidFill>
                  <a:schemeClr val="bg1"/>
                </a:solidFill>
                <a:latin typeface="Book Antiqua" panose="02040602050305030304" pitchFamily="18" charset="0"/>
              </a:rPr>
              <a:t>dovevano lavorare nei campi ed accudire i </a:t>
            </a:r>
            <a:r>
              <a:rPr lang="it-IT" dirty="0" smtClean="0">
                <a:solidFill>
                  <a:schemeClr val="bg1"/>
                </a:solidFill>
                <a:latin typeface="Book Antiqua" panose="02040602050305030304" pitchFamily="18" charset="0"/>
              </a:rPr>
              <a:t>figli.</a:t>
            </a:r>
            <a:endParaRPr lang="it-IT" dirty="0">
              <a:solidFill>
                <a:schemeClr val="bg1"/>
              </a:solidFill>
              <a:latin typeface="Book Antiqua" panose="02040602050305030304" pitchFamily="18" charset="0"/>
            </a:endParaRPr>
          </a:p>
        </p:txBody>
      </p:sp>
      <p:sp>
        <p:nvSpPr>
          <p:cNvPr id="3" name="Rettangolo 2"/>
          <p:cNvSpPr/>
          <p:nvPr/>
        </p:nvSpPr>
        <p:spPr>
          <a:xfrm>
            <a:off x="-25597" y="3866999"/>
            <a:ext cx="9197216" cy="2585323"/>
          </a:xfrm>
          <a:prstGeom prst="rect">
            <a:avLst/>
          </a:prstGeom>
        </p:spPr>
        <p:txBody>
          <a:bodyPr wrap="square">
            <a:spAutoFit/>
          </a:bodyPr>
          <a:lstStyle/>
          <a:p>
            <a:r>
              <a:rPr lang="it-IT" dirty="0">
                <a:solidFill>
                  <a:schemeClr val="bg1"/>
                </a:solidFill>
                <a:latin typeface="Book Antiqua" panose="02040602050305030304" pitchFamily="18" charset="0"/>
              </a:rPr>
              <a:t>I soldati che sono riusciti a tornare a casa hanno raccontato di aver sofferto la fame.</a:t>
            </a:r>
          </a:p>
          <a:p>
            <a:r>
              <a:rPr lang="it-IT" dirty="0">
                <a:solidFill>
                  <a:schemeClr val="bg1"/>
                </a:solidFill>
                <a:latin typeface="Book Antiqua" panose="02040602050305030304" pitchFamily="18" charset="0"/>
              </a:rPr>
              <a:t>Uno di loro è sopravvissuto grazie all’aiuto di una crocerossina che si era presa cura di lui fino a farlo guarire.</a:t>
            </a:r>
          </a:p>
          <a:p>
            <a:r>
              <a:rPr lang="it-IT" dirty="0">
                <a:solidFill>
                  <a:schemeClr val="bg1"/>
                </a:solidFill>
                <a:latin typeface="Book Antiqua" panose="02040602050305030304" pitchFamily="18" charset="0"/>
              </a:rPr>
              <a:t>Con la guerra in paese si erano diffuse molte malattie, infatti molti bambini erano morti di tifo.</a:t>
            </a:r>
          </a:p>
          <a:p>
            <a:r>
              <a:rPr lang="it-IT" dirty="0">
                <a:solidFill>
                  <a:schemeClr val="bg1"/>
                </a:solidFill>
                <a:latin typeface="Book Antiqua" panose="02040602050305030304" pitchFamily="18" charset="0"/>
              </a:rPr>
              <a:t>Alla fine del conflitto, i soldati più fortunati che sono tornati dalle loro famiglie hanno invocato la Vergine Maria con un canto di ringraziamento per averli protetti.</a:t>
            </a:r>
          </a:p>
          <a:p>
            <a:r>
              <a:rPr lang="it-IT" dirty="0">
                <a:solidFill>
                  <a:schemeClr val="bg1"/>
                </a:solidFill>
                <a:latin typeface="Book Antiqua" panose="02040602050305030304" pitchFamily="18" charset="0"/>
              </a:rPr>
              <a:t>Da allora si festeggia in paese, ogni prima domenica di settembre, la Festa della Madonna di Lourdes.</a:t>
            </a:r>
          </a:p>
        </p:txBody>
      </p:sp>
      <p:sp>
        <p:nvSpPr>
          <p:cNvPr id="4" name="Rettangolo 3"/>
          <p:cNvSpPr/>
          <p:nvPr/>
        </p:nvSpPr>
        <p:spPr>
          <a:xfrm>
            <a:off x="7884368" y="6381328"/>
            <a:ext cx="1107996" cy="369332"/>
          </a:xfrm>
          <a:prstGeom prst="rect">
            <a:avLst/>
          </a:prstGeom>
        </p:spPr>
        <p:txBody>
          <a:bodyPr wrap="none">
            <a:spAutoFit/>
          </a:bodyPr>
          <a:lstStyle/>
          <a:p>
            <a:r>
              <a:rPr lang="it-IT" b="1" i="1" dirty="0" smtClean="0">
                <a:solidFill>
                  <a:schemeClr val="bg1"/>
                </a:solidFill>
                <a:latin typeface="Book Antiqua" panose="02040602050305030304" pitchFamily="18" charset="0"/>
              </a:rPr>
              <a:t>Riccardo</a:t>
            </a:r>
            <a:endParaRPr lang="it-IT" b="1" i="1"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fill="hold"/>
                                        <p:tgtEl>
                                          <p:spTgt spid="39938"/>
                                        </p:tgtEl>
                                        <p:attrNameLst>
                                          <p:attrName>ppt_w</p:attrName>
                                        </p:attrNameLst>
                                      </p:cBhvr>
                                      <p:tavLst>
                                        <p:tav tm="0">
                                          <p:val>
                                            <p:fltVal val="0"/>
                                          </p:val>
                                        </p:tav>
                                        <p:tav tm="100000">
                                          <p:val>
                                            <p:strVal val="#ppt_w"/>
                                          </p:val>
                                        </p:tav>
                                      </p:tavLst>
                                    </p:anim>
                                    <p:anim calcmode="lin" valueType="num">
                                      <p:cBhvr>
                                        <p:cTn id="8" dur="500" fill="hold"/>
                                        <p:tgtEl>
                                          <p:spTgt spid="39938"/>
                                        </p:tgtEl>
                                        <p:attrNameLst>
                                          <p:attrName>ppt_h</p:attrName>
                                        </p:attrNameLst>
                                      </p:cBhvr>
                                      <p:tavLst>
                                        <p:tav tm="0">
                                          <p:val>
                                            <p:fltVal val="0"/>
                                          </p:val>
                                        </p:tav>
                                        <p:tav tm="100000">
                                          <p:val>
                                            <p:strVal val="#ppt_h"/>
                                          </p:val>
                                        </p:tav>
                                      </p:tavLst>
                                    </p:anim>
                                    <p:animEffect transition="in" filter="fade">
                                      <p:cBhvr>
                                        <p:cTn id="9"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magine 2" descr="Scan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13" y="0"/>
            <a:ext cx="5688012" cy="4568825"/>
          </a:xfrm>
          <a:prstGeom prst="rect">
            <a:avLst/>
          </a:prstGeom>
          <a:ln>
            <a:noFill/>
          </a:ln>
          <a:effectLst>
            <a:outerShdw blurRad="190500" algn="tl" rotWithShape="0">
              <a:srgbClr val="000000">
                <a:alpha val="70000"/>
              </a:srgbClr>
            </a:outerShdw>
          </a:effectLst>
        </p:spPr>
      </p:pic>
      <p:sp>
        <p:nvSpPr>
          <p:cNvPr id="8195" name="CasellaDiTesto 3"/>
          <p:cNvSpPr txBox="1">
            <a:spLocks noChangeArrowheads="1"/>
          </p:cNvSpPr>
          <p:nvPr/>
        </p:nvSpPr>
        <p:spPr bwMode="auto">
          <a:xfrm>
            <a:off x="5724128" y="116632"/>
            <a:ext cx="32416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La Grande Guerra per me è stata un grande massacro. Come un temporale che fulmina la pace, che porta ad una storia senza lieto fine. </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Io sono fortunato che non ho vissuto quel periodo.</a:t>
            </a:r>
          </a:p>
        </p:txBody>
      </p:sp>
      <p:sp>
        <p:nvSpPr>
          <p:cNvPr id="8196" name="CasellaDiTesto 4"/>
          <p:cNvSpPr txBox="1">
            <a:spLocks noChangeArrowheads="1"/>
          </p:cNvSpPr>
          <p:nvPr/>
        </p:nvSpPr>
        <p:spPr bwMode="auto">
          <a:xfrm>
            <a:off x="7380312" y="6309320"/>
            <a:ext cx="1577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i="1" dirty="0" smtClean="0">
                <a:solidFill>
                  <a:schemeClr val="bg1"/>
                </a:solidFill>
                <a:latin typeface="Book Antiqua" panose="02040602050305030304" pitchFamily="18" charset="0"/>
              </a:rPr>
              <a:t>Emanuele </a:t>
            </a:r>
            <a:r>
              <a:rPr lang="it-IT" altLang="it-IT" sz="1800" b="1" i="1" dirty="0">
                <a:solidFill>
                  <a:schemeClr val="bg1"/>
                </a:solidFill>
                <a:latin typeface="Book Antiqua" panose="02040602050305030304" pitchFamily="18" charset="0"/>
              </a:rPr>
              <a:t>E.</a:t>
            </a:r>
            <a:r>
              <a:rPr lang="it-IT" altLang="it-IT" sz="1800" b="1" dirty="0">
                <a:solidFill>
                  <a:schemeClr val="bg1"/>
                </a:solidFill>
                <a:latin typeface="Book Antiqua" panose="02040602050305030304" pitchFamily="18" charset="0"/>
              </a:rPr>
              <a:t> </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602" name="CasellaDiTesto 1"/>
          <p:cNvSpPr txBox="1">
            <a:spLocks noChangeArrowheads="1"/>
          </p:cNvSpPr>
          <p:nvPr/>
        </p:nvSpPr>
        <p:spPr bwMode="auto">
          <a:xfrm>
            <a:off x="7884368" y="6237312"/>
            <a:ext cx="1008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i="1" dirty="0">
                <a:solidFill>
                  <a:schemeClr val="bg1"/>
                </a:solidFill>
                <a:latin typeface="Book Antiqua" panose="02040602050305030304" pitchFamily="18" charset="0"/>
              </a:rPr>
              <a:t>Alice</a:t>
            </a:r>
          </a:p>
        </p:txBody>
      </p:sp>
      <p:pic>
        <p:nvPicPr>
          <p:cNvPr id="2" name="Immagin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49826" y="-449825"/>
            <a:ext cx="4788349" cy="5688000"/>
          </a:xfrm>
          <a:prstGeom prst="rect">
            <a:avLst/>
          </a:prstGeom>
        </p:spPr>
      </p:pic>
      <p:sp>
        <p:nvSpPr>
          <p:cNvPr id="3" name="CasellaDiTesto 2"/>
          <p:cNvSpPr txBox="1"/>
          <p:nvPr/>
        </p:nvSpPr>
        <p:spPr>
          <a:xfrm>
            <a:off x="5868144" y="188640"/>
            <a:ext cx="3096344" cy="4524315"/>
          </a:xfrm>
          <a:prstGeom prst="rect">
            <a:avLst/>
          </a:prstGeom>
          <a:noFill/>
        </p:spPr>
        <p:txBody>
          <a:bodyPr wrap="square" rtlCol="0">
            <a:spAutoFit/>
          </a:bodyPr>
          <a:lstStyle/>
          <a:p>
            <a:r>
              <a:rPr lang="it-IT" dirty="0" smtClean="0">
                <a:solidFill>
                  <a:schemeClr val="bg1"/>
                </a:solidFill>
                <a:latin typeface="Book Antiqua" panose="02040602050305030304" pitchFamily="18" charset="0"/>
              </a:rPr>
              <a:t>Mi hanno raccontato che la Prima Guerra Mondiale fu un continuo litigio fra molti paesi.</a:t>
            </a:r>
          </a:p>
          <a:p>
            <a:r>
              <a:rPr lang="it-IT" dirty="0" smtClean="0">
                <a:solidFill>
                  <a:schemeClr val="bg1"/>
                </a:solidFill>
                <a:latin typeface="Book Antiqua" panose="02040602050305030304" pitchFamily="18" charset="0"/>
              </a:rPr>
              <a:t>Con i miei genitori sono andata a Caporetto a vedere le trincee.</a:t>
            </a:r>
          </a:p>
          <a:p>
            <a:r>
              <a:rPr lang="it-IT" dirty="0" smtClean="0">
                <a:solidFill>
                  <a:schemeClr val="bg1"/>
                </a:solidFill>
                <a:latin typeface="Book Antiqua" panose="02040602050305030304" pitchFamily="18" charset="0"/>
              </a:rPr>
              <a:t>Le trincee sono posti bui e freddi con del filo spinato e molte gallerie.</a:t>
            </a:r>
          </a:p>
          <a:p>
            <a:r>
              <a:rPr lang="it-IT" dirty="0" smtClean="0">
                <a:solidFill>
                  <a:schemeClr val="bg1"/>
                </a:solidFill>
                <a:latin typeface="Book Antiqua" panose="02040602050305030304" pitchFamily="18" charset="0"/>
              </a:rPr>
              <a:t>Mi hanno raccontato che in guerra andarono molti ragazzi giovani e che purtroppo molti di loro persero la vita e non fecero più ritorno a casa.</a:t>
            </a:r>
            <a:endParaRPr lang="it-IT" dirty="0">
              <a:solidFill>
                <a:schemeClr val="bg1"/>
              </a:solidFill>
              <a:latin typeface="Book Antiqua" panose="02040602050305030304" pitchFamily="18" charset="0"/>
            </a:endParaRPr>
          </a:p>
        </p:txBody>
      </p:sp>
      <p:sp>
        <p:nvSpPr>
          <p:cNvPr id="4" name="CasellaDiTesto 3"/>
          <p:cNvSpPr txBox="1"/>
          <p:nvPr/>
        </p:nvSpPr>
        <p:spPr>
          <a:xfrm>
            <a:off x="0" y="5085184"/>
            <a:ext cx="8496944" cy="369332"/>
          </a:xfrm>
          <a:prstGeom prst="rect">
            <a:avLst/>
          </a:prstGeom>
          <a:noFill/>
        </p:spPr>
        <p:txBody>
          <a:bodyPr wrap="square" rtlCol="0">
            <a:spAutoFit/>
          </a:bodyPr>
          <a:lstStyle/>
          <a:p>
            <a:r>
              <a:rPr lang="it-IT" dirty="0" smtClean="0">
                <a:solidFill>
                  <a:schemeClr val="bg1"/>
                </a:solidFill>
                <a:latin typeface="Book Antiqua" panose="02040602050305030304" pitchFamily="18" charset="0"/>
              </a:rPr>
              <a:t>Spero che non scoppi più nessuna guerra.</a:t>
            </a:r>
            <a:endParaRPr lang="it-IT"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6627" name="Segnaposto contenuto 7"/>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13" cy="4632325"/>
          </a:xfrm>
        </p:spPr>
      </p:pic>
      <p:sp>
        <p:nvSpPr>
          <p:cNvPr id="4" name="Rettangolo 3"/>
          <p:cNvSpPr/>
          <p:nvPr/>
        </p:nvSpPr>
        <p:spPr>
          <a:xfrm>
            <a:off x="5688013" y="-1"/>
            <a:ext cx="3455987" cy="4043158"/>
          </a:xfrm>
          <a:prstGeom prst="rect">
            <a:avLst/>
          </a:prstGeom>
        </p:spPr>
        <p:txBody>
          <a:bodyPr wrap="square">
            <a:spAutoFit/>
          </a:bodyPr>
          <a:lstStyle/>
          <a:p>
            <a:pPr>
              <a:lnSpc>
                <a:spcPct val="115000"/>
              </a:lnSpc>
              <a:spcAft>
                <a:spcPts val="1000"/>
              </a:spcAft>
            </a:pP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Mia nonna mi ha raccontato che durante la Prima Guerra Mondiale scarseggiava il cibo e la mia bisnonna che era piccola aveva tanta fame.</a:t>
            </a:r>
          </a:p>
          <a:p>
            <a:pPr>
              <a:lnSpc>
                <a:spcPct val="115000"/>
              </a:lnSpc>
              <a:spcAft>
                <a:spcPts val="1000"/>
              </a:spcAft>
            </a:pP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Il suo papà riusciva a procurarsi con più facilità i fagioli, ma a lei non piacevano. Dopo tre giorni di digiuno per aver rifiutato  i fagioli </a:t>
            </a:r>
            <a:r>
              <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 al </a:t>
            </a: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quarto giorno li mangiò e scoprì che le piacevano</a:t>
            </a:r>
            <a:r>
              <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a:t>
            </a:r>
            <a:endPar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p:txBody>
      </p:sp>
      <p:sp>
        <p:nvSpPr>
          <p:cNvPr id="5" name="Rettangolo 4"/>
          <p:cNvSpPr/>
          <p:nvPr/>
        </p:nvSpPr>
        <p:spPr>
          <a:xfrm>
            <a:off x="7884368" y="6309320"/>
            <a:ext cx="1031051" cy="369332"/>
          </a:xfrm>
          <a:prstGeom prst="rect">
            <a:avLst/>
          </a:prstGeom>
        </p:spPr>
        <p:txBody>
          <a:bodyPr wrap="none">
            <a:spAutoFit/>
          </a:bodyPr>
          <a:lstStyle/>
          <a:p>
            <a:r>
              <a:rPr lang="it-IT"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Roberto</a:t>
            </a:r>
            <a:endParaRPr lang="it-IT" b="1" i="1" dirty="0">
              <a:solidFill>
                <a:schemeClr val="bg1"/>
              </a:solidFill>
              <a:latin typeface="Book Antiqua" panose="02040602050305030304" pitchFamily="18" charset="0"/>
            </a:endParaRPr>
          </a:p>
        </p:txBody>
      </p:sp>
      <p:sp>
        <p:nvSpPr>
          <p:cNvPr id="6" name="Rettangolo 5"/>
          <p:cNvSpPr/>
          <p:nvPr/>
        </p:nvSpPr>
        <p:spPr>
          <a:xfrm>
            <a:off x="179512" y="4797152"/>
            <a:ext cx="8568952" cy="729430"/>
          </a:xfrm>
          <a:prstGeom prst="rect">
            <a:avLst/>
          </a:prstGeom>
        </p:spPr>
        <p:txBody>
          <a:bodyPr wrap="square">
            <a:spAutoFit/>
          </a:bodyPr>
          <a:lstStyle/>
          <a:p>
            <a:pPr>
              <a:lnSpc>
                <a:spcPct val="115000"/>
              </a:lnSpc>
              <a:spcAft>
                <a:spcPts val="1000"/>
              </a:spcAft>
            </a:pPr>
            <a:r>
              <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Mi rattrista sapere che delle persone durante la guerra morirono di fame e vorrei un futuro senza guerre.</a:t>
            </a:r>
            <a:endPar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p:cTn id="7" dur="500" fill="hold"/>
                                        <p:tgtEl>
                                          <p:spTgt spid="26627"/>
                                        </p:tgtEl>
                                        <p:attrNameLst>
                                          <p:attrName>ppt_w</p:attrName>
                                        </p:attrNameLst>
                                      </p:cBhvr>
                                      <p:tavLst>
                                        <p:tav tm="0">
                                          <p:val>
                                            <p:fltVal val="0"/>
                                          </p:val>
                                        </p:tav>
                                        <p:tav tm="100000">
                                          <p:val>
                                            <p:strVal val="#ppt_w"/>
                                          </p:val>
                                        </p:tav>
                                      </p:tavLst>
                                    </p:anim>
                                    <p:anim calcmode="lin" valueType="num">
                                      <p:cBhvr>
                                        <p:cTn id="8" dur="500" fill="hold"/>
                                        <p:tgtEl>
                                          <p:spTgt spid="26627"/>
                                        </p:tgtEl>
                                        <p:attrNameLst>
                                          <p:attrName>ppt_h</p:attrName>
                                        </p:attrNameLst>
                                      </p:cBhvr>
                                      <p:tavLst>
                                        <p:tav tm="0">
                                          <p:val>
                                            <p:fltVal val="0"/>
                                          </p:val>
                                        </p:tav>
                                        <p:tav tm="100000">
                                          <p:val>
                                            <p:strVal val="#ppt_h"/>
                                          </p:val>
                                        </p:tav>
                                      </p:tavLst>
                                    </p:anim>
                                    <p:animEffect transition="in" filter="fade">
                                      <p:cBhvr>
                                        <p:cTn id="9"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7650"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2114" y="1"/>
            <a:ext cx="5688012" cy="4498975"/>
          </a:xfrm>
        </p:spPr>
      </p:pic>
      <p:sp>
        <p:nvSpPr>
          <p:cNvPr id="2" name="Rettangolo 1"/>
          <p:cNvSpPr/>
          <p:nvPr/>
        </p:nvSpPr>
        <p:spPr>
          <a:xfrm>
            <a:off x="5721350" y="1"/>
            <a:ext cx="3422650" cy="4361707"/>
          </a:xfrm>
          <a:prstGeom prst="rect">
            <a:avLst/>
          </a:prstGeom>
        </p:spPr>
        <p:txBody>
          <a:bodyPr wrap="square">
            <a:spAutoFit/>
          </a:bodyPr>
          <a:lstStyle/>
          <a:p>
            <a:pPr>
              <a:lnSpc>
                <a:spcPct val="115000"/>
              </a:lnSpc>
              <a:spcAft>
                <a:spcPts val="1000"/>
              </a:spcAft>
            </a:pPr>
            <a:r>
              <a:rPr lang="it-IT" dirty="0">
                <a:solidFill>
                  <a:schemeClr val="bg1"/>
                </a:solidFill>
                <a:latin typeface="Book Antiqua" pitchFamily="18" charset="0"/>
                <a:ea typeface="Calibri" panose="020F0502020204030204" pitchFamily="34" charset="0"/>
                <a:cs typeface="Times New Roman" panose="02020603050405020304" pitchFamily="18" charset="0"/>
              </a:rPr>
              <a:t> I miei nonni mi hanno raccontato che cento anni fa ci fu una Grande Guerra che durò </a:t>
            </a:r>
            <a:r>
              <a:rPr lang="it-IT" dirty="0" smtClean="0">
                <a:solidFill>
                  <a:schemeClr val="bg1"/>
                </a:solidFill>
                <a:latin typeface="Book Antiqua" pitchFamily="18" charset="0"/>
                <a:ea typeface="Calibri" panose="020F0502020204030204" pitchFamily="34" charset="0"/>
                <a:cs typeface="Times New Roman" panose="02020603050405020304" pitchFamily="18" charset="0"/>
              </a:rPr>
              <a:t>tanto.</a:t>
            </a:r>
            <a:endParaRPr lang="it-IT" dirty="0">
              <a:solidFill>
                <a:schemeClr val="bg1"/>
              </a:solidFill>
              <a:latin typeface="Book Antiqua" pitchFamily="18" charset="0"/>
              <a:ea typeface="Calibri" panose="020F0502020204030204" pitchFamily="34" charset="0"/>
              <a:cs typeface="Times New Roman" panose="02020603050405020304" pitchFamily="18" charset="0"/>
            </a:endParaRPr>
          </a:p>
          <a:p>
            <a:pPr>
              <a:lnSpc>
                <a:spcPct val="115000"/>
              </a:lnSpc>
              <a:spcAft>
                <a:spcPts val="1000"/>
              </a:spcAft>
            </a:pPr>
            <a:r>
              <a:rPr lang="it-IT" dirty="0">
                <a:solidFill>
                  <a:schemeClr val="bg1"/>
                </a:solidFill>
                <a:latin typeface="Book Antiqua" pitchFamily="18" charset="0"/>
                <a:ea typeface="Calibri" panose="020F0502020204030204" pitchFamily="34" charset="0"/>
                <a:cs typeface="Times New Roman" panose="02020603050405020304" pitchFamily="18" charset="0"/>
              </a:rPr>
              <a:t>Parteciparono tanti uomini soprattutto ragazzi  e </a:t>
            </a:r>
            <a:r>
              <a:rPr lang="it-IT" dirty="0" smtClean="0">
                <a:solidFill>
                  <a:schemeClr val="bg1"/>
                </a:solidFill>
                <a:latin typeface="Book Antiqua" pitchFamily="18" charset="0"/>
                <a:ea typeface="Calibri" panose="020F0502020204030204" pitchFamily="34" charset="0"/>
                <a:cs typeface="Times New Roman" panose="02020603050405020304" pitchFamily="18" charset="0"/>
              </a:rPr>
              <a:t> </a:t>
            </a:r>
            <a:r>
              <a:rPr lang="it-IT" dirty="0">
                <a:solidFill>
                  <a:schemeClr val="bg1"/>
                </a:solidFill>
                <a:latin typeface="Book Antiqua" pitchFamily="18" charset="0"/>
                <a:ea typeface="Calibri" panose="020F0502020204030204" pitchFamily="34" charset="0"/>
                <a:cs typeface="Times New Roman" panose="02020603050405020304" pitchFamily="18" charset="0"/>
              </a:rPr>
              <a:t>molti di loro morirono. Anche il mio </a:t>
            </a:r>
            <a:r>
              <a:rPr lang="it-IT" dirty="0" smtClean="0">
                <a:solidFill>
                  <a:schemeClr val="bg1"/>
                </a:solidFill>
                <a:latin typeface="Book Antiqua" pitchFamily="18" charset="0"/>
                <a:ea typeface="Calibri" panose="020F0502020204030204" pitchFamily="34" charset="0"/>
                <a:cs typeface="Times New Roman" panose="02020603050405020304" pitchFamily="18" charset="0"/>
              </a:rPr>
              <a:t>trisnonno </a:t>
            </a:r>
            <a:r>
              <a:rPr lang="it-IT" dirty="0">
                <a:solidFill>
                  <a:schemeClr val="bg1"/>
                </a:solidFill>
                <a:latin typeface="Book Antiqua" pitchFamily="18" charset="0"/>
                <a:ea typeface="Calibri" panose="020F0502020204030204" pitchFamily="34" charset="0"/>
                <a:cs typeface="Times New Roman" panose="02020603050405020304" pitchFamily="18" charset="0"/>
              </a:rPr>
              <a:t>Luigi </a:t>
            </a:r>
            <a:r>
              <a:rPr lang="it-IT" dirty="0" err="1">
                <a:solidFill>
                  <a:schemeClr val="bg1"/>
                </a:solidFill>
                <a:latin typeface="Book Antiqua" pitchFamily="18" charset="0"/>
                <a:ea typeface="Calibri" panose="020F0502020204030204" pitchFamily="34" charset="0"/>
                <a:cs typeface="Times New Roman" panose="02020603050405020304" pitchFamily="18" charset="0"/>
              </a:rPr>
              <a:t>Furlan</a:t>
            </a:r>
            <a:r>
              <a:rPr lang="it-IT" dirty="0">
                <a:solidFill>
                  <a:schemeClr val="bg1"/>
                </a:solidFill>
                <a:latin typeface="Book Antiqua" pitchFamily="18" charset="0"/>
                <a:ea typeface="Calibri" panose="020F0502020204030204" pitchFamily="34" charset="0"/>
                <a:cs typeface="Times New Roman" panose="02020603050405020304" pitchFamily="18" charset="0"/>
              </a:rPr>
              <a:t> partecipò e </a:t>
            </a:r>
            <a:r>
              <a:rPr lang="it-IT" dirty="0" smtClean="0">
                <a:solidFill>
                  <a:schemeClr val="bg1"/>
                </a:solidFill>
                <a:latin typeface="Book Antiqua" pitchFamily="18" charset="0"/>
                <a:ea typeface="Calibri" panose="020F0502020204030204" pitchFamily="34" charset="0"/>
                <a:cs typeface="Times New Roman" panose="02020603050405020304" pitchFamily="18" charset="0"/>
              </a:rPr>
              <a:t>combatté </a:t>
            </a:r>
            <a:r>
              <a:rPr lang="it-IT" dirty="0">
                <a:solidFill>
                  <a:schemeClr val="bg1"/>
                </a:solidFill>
                <a:latin typeface="Book Antiqua" pitchFamily="18" charset="0"/>
                <a:ea typeface="Calibri" panose="020F0502020204030204" pitchFamily="34" charset="0"/>
                <a:cs typeface="Times New Roman" panose="02020603050405020304" pitchFamily="18" charset="0"/>
              </a:rPr>
              <a:t>con gli austriaci. Un giorno gli scoppiò una bomba vicino alla gamba e fu ricoverato per sei mesi in un ospedale austriaco</a:t>
            </a:r>
            <a:r>
              <a:rPr lang="it-IT" dirty="0" smtClean="0">
                <a:solidFill>
                  <a:schemeClr val="bg1"/>
                </a:solidFill>
                <a:latin typeface="Book Antiqua" pitchFamily="18" charset="0"/>
                <a:ea typeface="Calibri" panose="020F0502020204030204" pitchFamily="34" charset="0"/>
                <a:cs typeface="Times New Roman" panose="02020603050405020304" pitchFamily="18" charset="0"/>
              </a:rPr>
              <a:t>.</a:t>
            </a:r>
            <a:endParaRPr lang="it-IT" dirty="0">
              <a:solidFill>
                <a:schemeClr val="bg1"/>
              </a:solidFill>
              <a:latin typeface="Book Antiqua" pitchFamily="18" charset="0"/>
              <a:ea typeface="Calibri" panose="020F0502020204030204" pitchFamily="34" charset="0"/>
              <a:cs typeface="Times New Roman" panose="02020603050405020304" pitchFamily="18" charset="0"/>
            </a:endParaRPr>
          </a:p>
        </p:txBody>
      </p:sp>
      <p:sp>
        <p:nvSpPr>
          <p:cNvPr id="3" name="Rettangolo 2"/>
          <p:cNvSpPr/>
          <p:nvPr/>
        </p:nvSpPr>
        <p:spPr>
          <a:xfrm>
            <a:off x="107504" y="4653136"/>
            <a:ext cx="8856984" cy="646331"/>
          </a:xfrm>
          <a:prstGeom prst="rect">
            <a:avLst/>
          </a:prstGeom>
        </p:spPr>
        <p:txBody>
          <a:bodyPr wrap="square">
            <a:spAutoFit/>
          </a:bodyPr>
          <a:lstStyle/>
          <a:p>
            <a:r>
              <a:rPr lang="it-IT" dirty="0">
                <a:solidFill>
                  <a:schemeClr val="bg1"/>
                </a:solidFill>
                <a:latin typeface="Book Antiqua" panose="02040602050305030304" pitchFamily="18" charset="0"/>
              </a:rPr>
              <a:t>La ferita era grave ma fortunatamente riuscirono a curarlo.</a:t>
            </a:r>
          </a:p>
          <a:p>
            <a:r>
              <a:rPr lang="it-IT" dirty="0">
                <a:solidFill>
                  <a:schemeClr val="bg1"/>
                </a:solidFill>
                <a:latin typeface="Book Antiqua" panose="02040602050305030304" pitchFamily="18" charset="0"/>
              </a:rPr>
              <a:t>Finita la guerra ne 1918 tornò a casa.</a:t>
            </a:r>
          </a:p>
        </p:txBody>
      </p:sp>
      <p:sp>
        <p:nvSpPr>
          <p:cNvPr id="4" name="CasellaDiTesto 3"/>
          <p:cNvSpPr txBox="1"/>
          <p:nvPr/>
        </p:nvSpPr>
        <p:spPr>
          <a:xfrm>
            <a:off x="7956376" y="6309320"/>
            <a:ext cx="936104" cy="369332"/>
          </a:xfrm>
          <a:prstGeom prst="rect">
            <a:avLst/>
          </a:prstGeom>
          <a:noFill/>
        </p:spPr>
        <p:txBody>
          <a:bodyPr wrap="square" rtlCol="0">
            <a:spAutoFit/>
          </a:bodyPr>
          <a:lstStyle/>
          <a:p>
            <a:r>
              <a:rPr lang="it-IT" b="1" i="1" dirty="0" smtClean="0">
                <a:solidFill>
                  <a:schemeClr val="bg1"/>
                </a:solidFill>
                <a:latin typeface="Book Antiqua" panose="02040602050305030304" pitchFamily="18" charset="0"/>
              </a:rPr>
              <a:t>Emma</a:t>
            </a:r>
            <a:endParaRPr lang="it-IT" b="1" i="1"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500" fill="hold"/>
                                        <p:tgtEl>
                                          <p:spTgt spid="27650"/>
                                        </p:tgtEl>
                                        <p:attrNameLst>
                                          <p:attrName>ppt_w</p:attrName>
                                        </p:attrNameLst>
                                      </p:cBhvr>
                                      <p:tavLst>
                                        <p:tav tm="0">
                                          <p:val>
                                            <p:fltVal val="0"/>
                                          </p:val>
                                        </p:tav>
                                        <p:tav tm="100000">
                                          <p:val>
                                            <p:strVal val="#ppt_w"/>
                                          </p:val>
                                        </p:tav>
                                      </p:tavLst>
                                    </p:anim>
                                    <p:anim calcmode="lin" valueType="num">
                                      <p:cBhvr>
                                        <p:cTn id="8" dur="500" fill="hold"/>
                                        <p:tgtEl>
                                          <p:spTgt spid="27650"/>
                                        </p:tgtEl>
                                        <p:attrNameLst>
                                          <p:attrName>ppt_h</p:attrName>
                                        </p:attrNameLst>
                                      </p:cBhvr>
                                      <p:tavLst>
                                        <p:tav tm="0">
                                          <p:val>
                                            <p:fltVal val="0"/>
                                          </p:val>
                                        </p:tav>
                                        <p:tav tm="100000">
                                          <p:val>
                                            <p:strVal val="#ppt_h"/>
                                          </p:val>
                                        </p:tav>
                                      </p:tavLst>
                                    </p:anim>
                                    <p:animEffect transition="in" filter="fade">
                                      <p:cBhvr>
                                        <p:cTn id="9"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674"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179388" y="115888"/>
            <a:ext cx="5688012" cy="3787775"/>
          </a:xfrm>
        </p:spPr>
      </p:pic>
      <p:sp>
        <p:nvSpPr>
          <p:cNvPr id="28675" name="CasellaDiTesto 2"/>
          <p:cNvSpPr txBox="1">
            <a:spLocks noChangeArrowheads="1"/>
          </p:cNvSpPr>
          <p:nvPr/>
        </p:nvSpPr>
        <p:spPr bwMode="auto">
          <a:xfrm>
            <a:off x="5975350" y="188640"/>
            <a:ext cx="316865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dirty="0">
                <a:solidFill>
                  <a:schemeClr val="bg1"/>
                </a:solidFill>
                <a:latin typeface="Book Antiqua" panose="02040602050305030304" pitchFamily="18" charset="0"/>
              </a:rPr>
              <a:t>FRAMMENTO DI INTERVISTA </a:t>
            </a:r>
            <a:endParaRPr lang="it-IT" altLang="it-IT" sz="1800" dirty="0">
              <a:solidFill>
                <a:schemeClr val="bg1"/>
              </a:solidFill>
              <a:latin typeface="Book Antiqua" panose="02040602050305030304" pitchFamily="18" charset="0"/>
            </a:endParaRPr>
          </a:p>
          <a:p>
            <a:pPr>
              <a:spcBef>
                <a:spcPct val="0"/>
              </a:spcBef>
              <a:buFontTx/>
              <a:buNone/>
            </a:pPr>
            <a:r>
              <a:rPr lang="it-IT" altLang="it-IT" sz="1800" dirty="0">
                <a:solidFill>
                  <a:schemeClr val="bg1"/>
                </a:solidFill>
                <a:latin typeface="Book Antiqua" panose="02040602050305030304" pitchFamily="18" charset="0"/>
              </a:rPr>
              <a:t>Cosa mangiavate in tempi di guerra?</a:t>
            </a:r>
          </a:p>
          <a:p>
            <a:pPr>
              <a:spcBef>
                <a:spcPct val="0"/>
              </a:spcBef>
              <a:buFontTx/>
              <a:buNone/>
            </a:pPr>
            <a:r>
              <a:rPr lang="it-IT" altLang="it-IT" sz="1800" b="1" dirty="0" smtClean="0">
                <a:solidFill>
                  <a:schemeClr val="bg1"/>
                </a:solidFill>
                <a:latin typeface="Book Antiqua" panose="02040602050305030304" pitchFamily="18" charset="0"/>
              </a:rPr>
              <a:t>N</a:t>
            </a:r>
            <a:r>
              <a:rPr lang="it-IT" altLang="it-IT" sz="1800" dirty="0" smtClean="0">
                <a:solidFill>
                  <a:schemeClr val="bg1"/>
                </a:solidFill>
                <a:latin typeface="Book Antiqua" panose="02040602050305030304" pitchFamily="18" charset="0"/>
              </a:rPr>
              <a:t>.: C’era </a:t>
            </a:r>
            <a:r>
              <a:rPr lang="it-IT" altLang="it-IT" sz="1800" dirty="0">
                <a:solidFill>
                  <a:schemeClr val="bg1"/>
                </a:solidFill>
                <a:latin typeface="Book Antiqua" panose="02040602050305030304" pitchFamily="18" charset="0"/>
              </a:rPr>
              <a:t>pane, acqua, a volte </a:t>
            </a:r>
            <a:r>
              <a:rPr lang="it-IT" altLang="it-IT" sz="1800" dirty="0" smtClean="0">
                <a:solidFill>
                  <a:schemeClr val="bg1"/>
                </a:solidFill>
                <a:latin typeface="Book Antiqua" panose="02040602050305030304" pitchFamily="18" charset="0"/>
              </a:rPr>
              <a:t>un </a:t>
            </a:r>
            <a:r>
              <a:rPr lang="it-IT" altLang="it-IT" sz="1800" dirty="0">
                <a:solidFill>
                  <a:schemeClr val="bg1"/>
                </a:solidFill>
                <a:latin typeface="Book Antiqua" panose="02040602050305030304" pitchFamily="18" charset="0"/>
              </a:rPr>
              <a:t>po’ di pasta e tutto quello che   trovavamo in campagna, tipo le more.</a:t>
            </a:r>
          </a:p>
          <a:p>
            <a:pPr>
              <a:spcBef>
                <a:spcPct val="0"/>
              </a:spcBef>
              <a:buFontTx/>
              <a:buNone/>
            </a:pPr>
            <a:r>
              <a:rPr lang="it-IT" altLang="it-IT" sz="1800" b="1" dirty="0">
                <a:solidFill>
                  <a:schemeClr val="bg1"/>
                </a:solidFill>
                <a:latin typeface="Book Antiqua" panose="02040602050305030304" pitchFamily="18" charset="0"/>
              </a:rPr>
              <a:t>A</a:t>
            </a:r>
            <a:r>
              <a:rPr lang="it-IT" altLang="it-IT" sz="1800" dirty="0" smtClean="0">
                <a:solidFill>
                  <a:schemeClr val="bg1"/>
                </a:solidFill>
                <a:latin typeface="Book Antiqua" panose="02040602050305030304" pitchFamily="18" charset="0"/>
              </a:rPr>
              <a:t>.: </a:t>
            </a:r>
            <a:r>
              <a:rPr lang="it-IT" altLang="it-IT" sz="1800" dirty="0">
                <a:solidFill>
                  <a:schemeClr val="bg1"/>
                </a:solidFill>
                <a:latin typeface="Book Antiqua" panose="02040602050305030304" pitchFamily="18" charset="0"/>
              </a:rPr>
              <a:t>Come vi vestivate?</a:t>
            </a:r>
          </a:p>
          <a:p>
            <a:pPr>
              <a:spcBef>
                <a:spcPct val="0"/>
              </a:spcBef>
              <a:buFontTx/>
              <a:buNone/>
            </a:pPr>
            <a:r>
              <a:rPr lang="it-IT" altLang="it-IT" sz="1800" b="1" dirty="0" smtClean="0">
                <a:solidFill>
                  <a:schemeClr val="bg1"/>
                </a:solidFill>
                <a:latin typeface="Book Antiqua" panose="02040602050305030304" pitchFamily="18" charset="0"/>
              </a:rPr>
              <a:t>N</a:t>
            </a:r>
            <a:r>
              <a:rPr lang="it-IT" altLang="it-IT" sz="1800" dirty="0" smtClean="0">
                <a:solidFill>
                  <a:schemeClr val="bg1"/>
                </a:solidFill>
                <a:latin typeface="Book Antiqua" panose="02040602050305030304" pitchFamily="18" charset="0"/>
              </a:rPr>
              <a:t>.: Con </a:t>
            </a:r>
            <a:r>
              <a:rPr lang="it-IT" altLang="it-IT" sz="1800" dirty="0">
                <a:solidFill>
                  <a:schemeClr val="bg1"/>
                </a:solidFill>
                <a:latin typeface="Book Antiqua" panose="02040602050305030304" pitchFamily="18" charset="0"/>
              </a:rPr>
              <a:t>vecchi vestiti che trovavamo in giro.</a:t>
            </a:r>
          </a:p>
        </p:txBody>
      </p:sp>
      <p:sp>
        <p:nvSpPr>
          <p:cNvPr id="28676" name="CasellaDiTesto 3"/>
          <p:cNvSpPr txBox="1">
            <a:spLocks noChangeArrowheads="1"/>
          </p:cNvSpPr>
          <p:nvPr/>
        </p:nvSpPr>
        <p:spPr bwMode="auto">
          <a:xfrm>
            <a:off x="304800" y="4221088"/>
            <a:ext cx="883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dirty="0">
                <a:solidFill>
                  <a:schemeClr val="bg1"/>
                </a:solidFill>
                <a:latin typeface="Book Antiqua" panose="02040602050305030304" pitchFamily="18" charset="0"/>
              </a:rPr>
              <a:t>A</a:t>
            </a:r>
            <a:r>
              <a:rPr lang="it-IT" altLang="it-IT" sz="1800" dirty="0" smtClean="0">
                <a:solidFill>
                  <a:schemeClr val="bg1"/>
                </a:solidFill>
                <a:latin typeface="Book Antiqua" panose="02040602050305030304" pitchFamily="18" charset="0"/>
              </a:rPr>
              <a:t>.: </a:t>
            </a:r>
            <a:r>
              <a:rPr lang="it-IT" altLang="it-IT" sz="1800" dirty="0">
                <a:solidFill>
                  <a:schemeClr val="bg1"/>
                </a:solidFill>
                <a:latin typeface="Book Antiqua" panose="02040602050305030304" pitchFamily="18" charset="0"/>
              </a:rPr>
              <a:t>Come vedevate la guerra?</a:t>
            </a:r>
          </a:p>
          <a:p>
            <a:pPr>
              <a:spcBef>
                <a:spcPct val="0"/>
              </a:spcBef>
              <a:buFontTx/>
              <a:buNone/>
            </a:pPr>
            <a:r>
              <a:rPr lang="it-IT" altLang="it-IT" sz="1800" b="1" dirty="0">
                <a:solidFill>
                  <a:schemeClr val="bg1"/>
                </a:solidFill>
                <a:latin typeface="Book Antiqua" panose="02040602050305030304" pitchFamily="18" charset="0"/>
              </a:rPr>
              <a:t>N</a:t>
            </a:r>
            <a:r>
              <a:rPr lang="it-IT" altLang="it-IT" sz="1800" dirty="0" smtClean="0">
                <a:solidFill>
                  <a:schemeClr val="bg1"/>
                </a:solidFill>
                <a:latin typeface="Book Antiqua" panose="02040602050305030304" pitchFamily="18" charset="0"/>
              </a:rPr>
              <a:t>.:  </a:t>
            </a:r>
            <a:r>
              <a:rPr lang="it-IT" altLang="it-IT" sz="1800" dirty="0">
                <a:solidFill>
                  <a:schemeClr val="bg1"/>
                </a:solidFill>
                <a:latin typeface="Book Antiqua" panose="02040602050305030304" pitchFamily="18" charset="0"/>
              </a:rPr>
              <a:t>Male, anche quando eravamo a scuola dalle suore, appena sentivamo suonare l’allarme, scappavamo per paura dei bombardamenti. Comunque vivevamo sempre nella paura!</a:t>
            </a:r>
          </a:p>
        </p:txBody>
      </p:sp>
      <p:sp>
        <p:nvSpPr>
          <p:cNvPr id="28677" name="CasellaDiTesto 4"/>
          <p:cNvSpPr txBox="1">
            <a:spLocks noChangeArrowheads="1"/>
          </p:cNvSpPr>
          <p:nvPr/>
        </p:nvSpPr>
        <p:spPr bwMode="auto">
          <a:xfrm>
            <a:off x="7524328" y="6309320"/>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b="1" i="1" dirty="0">
                <a:solidFill>
                  <a:schemeClr val="bg1"/>
                </a:solidFill>
                <a:latin typeface="Book Antiqua" panose="02040602050305030304" pitchFamily="18" charset="0"/>
              </a:rPr>
              <a:t>Alessandra</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animEffect transition="in" filter="fade">
                                      <p:cBhvr>
                                        <p:cTn id="9"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2" name="CasellaDiTesto 2"/>
          <p:cNvSpPr txBox="1">
            <a:spLocks noChangeArrowheads="1"/>
          </p:cNvSpPr>
          <p:nvPr/>
        </p:nvSpPr>
        <p:spPr bwMode="auto">
          <a:xfrm>
            <a:off x="467544" y="908720"/>
            <a:ext cx="8207375"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4100" b="1" dirty="0">
                <a:latin typeface="Century" pitchFamily="18" charset="0"/>
              </a:rPr>
              <a:t>Testimonianze tramandate o sentite dai nonni, dai bisnonni, dai </a:t>
            </a:r>
            <a:r>
              <a:rPr lang="it-IT" altLang="it-IT" sz="4100" b="1" dirty="0" smtClean="0">
                <a:latin typeface="Century" pitchFamily="18" charset="0"/>
              </a:rPr>
              <a:t>genitori, </a:t>
            </a:r>
            <a:r>
              <a:rPr lang="it-IT" altLang="it-IT" sz="4100" b="1" dirty="0">
                <a:latin typeface="Century" pitchFamily="18" charset="0"/>
              </a:rPr>
              <a:t>da amici o </a:t>
            </a:r>
            <a:r>
              <a:rPr lang="it-IT" altLang="it-IT" sz="4100" b="1" dirty="0" smtClean="0">
                <a:latin typeface="Century" pitchFamily="18" charset="0"/>
              </a:rPr>
              <a:t>conoscenti; sui </a:t>
            </a:r>
            <a:r>
              <a:rPr lang="it-IT" altLang="it-IT" sz="4100" b="1" dirty="0">
                <a:latin typeface="Century" pitchFamily="18" charset="0"/>
              </a:rPr>
              <a:t>libri o tramite i mezzi di (in)formazione. Brevissima riflessione sulla prima guerra mondiale per parlare di pace</a:t>
            </a:r>
            <a:r>
              <a:rPr lang="it-IT" altLang="it-IT" sz="4100" dirty="0">
                <a:latin typeface="Century" pitchFamily="18" charset="0"/>
              </a:rPr>
              <a:t>. </a:t>
            </a:r>
          </a:p>
        </p:txBody>
      </p:sp>
    </p:spTree>
  </p:cSld>
  <p:clrMapOvr>
    <a:masterClrMapping/>
  </p:clrMapOvr>
  <p:transition spd="med"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482"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13" cy="4592638"/>
          </a:xfrm>
        </p:spPr>
      </p:pic>
      <p:sp>
        <p:nvSpPr>
          <p:cNvPr id="2" name="Rettangolo 1"/>
          <p:cNvSpPr/>
          <p:nvPr/>
        </p:nvSpPr>
        <p:spPr>
          <a:xfrm>
            <a:off x="5688013" y="188640"/>
            <a:ext cx="3455987" cy="1477328"/>
          </a:xfrm>
          <a:prstGeom prst="rect">
            <a:avLst/>
          </a:prstGeom>
        </p:spPr>
        <p:txBody>
          <a:bodyPr wrap="square">
            <a:spAutoFit/>
          </a:bodyPr>
          <a:lstStyle/>
          <a:p>
            <a:r>
              <a:rPr lang="it-IT" dirty="0">
                <a:solidFill>
                  <a:schemeClr val="bg1"/>
                </a:solidFill>
                <a:latin typeface="Book Antiqua" panose="02040602050305030304" pitchFamily="18" charset="0"/>
              </a:rPr>
              <a:t>Mio papà mi ha raccontato che nel 1915 fino al 1918 ci fu una Grande Guerra che coinvolse tutta l’Europa dove ci furono migliaia di morti.</a:t>
            </a:r>
          </a:p>
        </p:txBody>
      </p:sp>
      <p:sp>
        <p:nvSpPr>
          <p:cNvPr id="3" name="Rettangolo 2"/>
          <p:cNvSpPr/>
          <p:nvPr/>
        </p:nvSpPr>
        <p:spPr>
          <a:xfrm>
            <a:off x="7956376" y="6309320"/>
            <a:ext cx="986167" cy="369332"/>
          </a:xfrm>
          <a:prstGeom prst="rect">
            <a:avLst/>
          </a:prstGeom>
        </p:spPr>
        <p:txBody>
          <a:bodyPr wrap="none">
            <a:spAutoFit/>
          </a:bodyPr>
          <a:lstStyle/>
          <a:p>
            <a:r>
              <a:rPr lang="it-IT" b="1" i="1" dirty="0">
                <a:solidFill>
                  <a:schemeClr val="bg1"/>
                </a:solidFill>
                <a:latin typeface="Book Antiqua" panose="02040602050305030304" pitchFamily="18" charset="0"/>
              </a:rPr>
              <a:t> Andrea</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0722"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00" cy="4437112"/>
          </a:xfrm>
        </p:spPr>
      </p:pic>
      <p:sp>
        <p:nvSpPr>
          <p:cNvPr id="2" name="Rettangolo 1"/>
          <p:cNvSpPr/>
          <p:nvPr/>
        </p:nvSpPr>
        <p:spPr>
          <a:xfrm>
            <a:off x="5688000" y="44625"/>
            <a:ext cx="3456000" cy="4524315"/>
          </a:xfrm>
          <a:prstGeom prst="rect">
            <a:avLst/>
          </a:prstGeom>
        </p:spPr>
        <p:txBody>
          <a:bodyPr wrap="square">
            <a:spAutoFit/>
          </a:bodyPr>
          <a:lstStyle/>
          <a:p>
            <a:r>
              <a:rPr lang="it-IT" b="1" dirty="0" smtClean="0">
                <a:solidFill>
                  <a:schemeClr val="bg1"/>
                </a:solidFill>
                <a:latin typeface="Book Antiqua" panose="02040602050305030304" pitchFamily="18" charset="0"/>
              </a:rPr>
              <a:t>TESTIMONIANZA DI NONNO ANGELO SULLA 1^ GUERRA MONDIALE</a:t>
            </a:r>
          </a:p>
          <a:p>
            <a:endParaRPr lang="it-IT" dirty="0" smtClean="0">
              <a:solidFill>
                <a:schemeClr val="bg1"/>
              </a:solidFill>
              <a:latin typeface="Book Antiqua" panose="02040602050305030304" pitchFamily="18" charset="0"/>
            </a:endParaRPr>
          </a:p>
          <a:p>
            <a:r>
              <a:rPr lang="it-IT" dirty="0" smtClean="0">
                <a:solidFill>
                  <a:schemeClr val="bg1"/>
                </a:solidFill>
                <a:latin typeface="Book Antiqua" panose="02040602050305030304" pitchFamily="18" charset="0"/>
              </a:rPr>
              <a:t>Il nonno Angelo non era ancora nato.</a:t>
            </a:r>
          </a:p>
          <a:p>
            <a:r>
              <a:rPr lang="it-IT" dirty="0" smtClean="0">
                <a:solidFill>
                  <a:schemeClr val="bg1"/>
                </a:solidFill>
                <a:latin typeface="Book Antiqua" panose="02040602050305030304" pitchFamily="18" charset="0"/>
              </a:rPr>
              <a:t>Il mio bisnonno allo scoppio della 1^ Guerra Mondiale era più grande di me adesso.</a:t>
            </a:r>
          </a:p>
          <a:p>
            <a:r>
              <a:rPr lang="it-IT" dirty="0" smtClean="0">
                <a:solidFill>
                  <a:schemeClr val="bg1"/>
                </a:solidFill>
                <a:latin typeface="Book Antiqua" panose="02040602050305030304" pitchFamily="18" charset="0"/>
              </a:rPr>
              <a:t>Aveva appena undici anni.</a:t>
            </a:r>
          </a:p>
          <a:p>
            <a:r>
              <a:rPr lang="it-IT" dirty="0" smtClean="0">
                <a:solidFill>
                  <a:schemeClr val="bg1"/>
                </a:solidFill>
                <a:latin typeface="Book Antiqua" panose="02040602050305030304" pitchFamily="18" charset="0"/>
              </a:rPr>
              <a:t>Il bisnonno Angelo (avevano lo stesso nome), quando sono iniziati i bombardamenti, rimase bloccato nella zona di Turriaco dove si era recato per portare materiale agli Austriaci.</a:t>
            </a:r>
          </a:p>
        </p:txBody>
      </p:sp>
      <p:sp>
        <p:nvSpPr>
          <p:cNvPr id="3" name="Rettangolo 2"/>
          <p:cNvSpPr/>
          <p:nvPr/>
        </p:nvSpPr>
        <p:spPr>
          <a:xfrm>
            <a:off x="179512" y="4581128"/>
            <a:ext cx="8352928" cy="1477328"/>
          </a:xfrm>
          <a:prstGeom prst="rect">
            <a:avLst/>
          </a:prstGeom>
        </p:spPr>
        <p:txBody>
          <a:bodyPr wrap="square">
            <a:spAutoFit/>
          </a:bodyPr>
          <a:lstStyle/>
          <a:p>
            <a:r>
              <a:rPr lang="it-IT" dirty="0" smtClean="0">
                <a:solidFill>
                  <a:schemeClr val="bg1"/>
                </a:solidFill>
                <a:latin typeface="Book Antiqua" panose="02040602050305030304" pitchFamily="18" charset="0"/>
              </a:rPr>
              <a:t>Non potendo ritornare a casa, scappò verso l’Austria. Venne portato in un campo profughi. Lì incontrò una zia. Restò per tre lunghi anni nel campo profughi e tornò a casa solo alla fine della guerra.</a:t>
            </a:r>
          </a:p>
          <a:p>
            <a:r>
              <a:rPr lang="it-IT" dirty="0" smtClean="0">
                <a:solidFill>
                  <a:schemeClr val="bg1"/>
                </a:solidFill>
                <a:latin typeface="Book Antiqua" panose="02040602050305030304" pitchFamily="18" charset="0"/>
              </a:rPr>
              <a:t>Ha riabbracciato così i suoi fratelli e sua madre.</a:t>
            </a:r>
          </a:p>
          <a:p>
            <a:r>
              <a:rPr lang="it-IT" dirty="0" smtClean="0">
                <a:solidFill>
                  <a:schemeClr val="bg1"/>
                </a:solidFill>
                <a:latin typeface="Book Antiqua" panose="02040602050305030304" pitchFamily="18" charset="0"/>
              </a:rPr>
              <a:t>Questo racconto mi ha intristito e commosso.</a:t>
            </a:r>
            <a:endParaRPr lang="it-IT" dirty="0">
              <a:solidFill>
                <a:schemeClr val="bg1"/>
              </a:solidFill>
              <a:latin typeface="Book Antiqua" panose="02040602050305030304" pitchFamily="18" charset="0"/>
            </a:endParaRPr>
          </a:p>
        </p:txBody>
      </p:sp>
      <p:sp>
        <p:nvSpPr>
          <p:cNvPr id="4" name="Rettangolo 3"/>
          <p:cNvSpPr/>
          <p:nvPr/>
        </p:nvSpPr>
        <p:spPr>
          <a:xfrm>
            <a:off x="7772666" y="6381328"/>
            <a:ext cx="1164101" cy="378950"/>
          </a:xfrm>
          <a:prstGeom prst="rect">
            <a:avLst/>
          </a:prstGeom>
        </p:spPr>
        <p:txBody>
          <a:bodyPr wrap="none">
            <a:spAutoFit/>
          </a:bodyPr>
          <a:lstStyle/>
          <a:p>
            <a:pPr algn="r">
              <a:lnSpc>
                <a:spcPct val="107000"/>
              </a:lnSpc>
              <a:spcAft>
                <a:spcPts val="800"/>
              </a:spcAft>
            </a:pPr>
            <a:r>
              <a:rPr lang="it-IT" sz="1800" b="1" i="1" dirty="0" smtClean="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Christian</a:t>
            </a:r>
            <a:endParaRPr lang="it-IT" sz="1800"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ppt_w</p:attrName>
                                        </p:attrNameLst>
                                      </p:cBhvr>
                                      <p:tavLst>
                                        <p:tav tm="0">
                                          <p:val>
                                            <p:fltVal val="0"/>
                                          </p:val>
                                        </p:tav>
                                        <p:tav tm="100000">
                                          <p:val>
                                            <p:strVal val="#ppt_w"/>
                                          </p:val>
                                        </p:tav>
                                      </p:tavLst>
                                    </p:anim>
                                    <p:anim calcmode="lin" valueType="num">
                                      <p:cBhvr>
                                        <p:cTn id="8" dur="500" fill="hold"/>
                                        <p:tgtEl>
                                          <p:spTgt spid="30722"/>
                                        </p:tgtEl>
                                        <p:attrNameLst>
                                          <p:attrName>ppt_h</p:attrName>
                                        </p:attrNameLst>
                                      </p:cBhvr>
                                      <p:tavLst>
                                        <p:tav tm="0">
                                          <p:val>
                                            <p:fltVal val="0"/>
                                          </p:val>
                                        </p:tav>
                                        <p:tav tm="100000">
                                          <p:val>
                                            <p:strVal val="#ppt_h"/>
                                          </p:val>
                                        </p:tav>
                                      </p:tavLst>
                                    </p:anim>
                                    <p:animEffect transition="in" filter="fade">
                                      <p:cBhvr>
                                        <p:cTn id="9"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1746"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6451"/>
            <a:ext cx="5688000" cy="3845997"/>
          </a:xfrm>
        </p:spPr>
      </p:pic>
      <p:sp>
        <p:nvSpPr>
          <p:cNvPr id="4" name="CasellaDiTesto 3"/>
          <p:cNvSpPr txBox="1"/>
          <p:nvPr/>
        </p:nvSpPr>
        <p:spPr>
          <a:xfrm>
            <a:off x="5688000" y="0"/>
            <a:ext cx="3204480" cy="3970318"/>
          </a:xfrm>
          <a:prstGeom prst="rect">
            <a:avLst/>
          </a:prstGeom>
          <a:noFill/>
        </p:spPr>
        <p:txBody>
          <a:bodyPr wrap="square" rtlCol="0">
            <a:spAutoFit/>
          </a:bodyPr>
          <a:lstStyle/>
          <a:p>
            <a:r>
              <a:rPr lang="it-IT" b="1" dirty="0" smtClean="0">
                <a:solidFill>
                  <a:schemeClr val="bg1"/>
                </a:solidFill>
                <a:latin typeface="Book Antiqua" panose="02040602050305030304" pitchFamily="18" charset="0"/>
              </a:rPr>
              <a:t>Testimonianza della Mamma </a:t>
            </a:r>
          </a:p>
          <a:p>
            <a:endParaRPr lang="it-IT" dirty="0">
              <a:solidFill>
                <a:schemeClr val="bg1"/>
              </a:solidFill>
              <a:latin typeface="Book Antiqua" panose="02040602050305030304" pitchFamily="18" charset="0"/>
            </a:endParaRPr>
          </a:p>
          <a:p>
            <a:r>
              <a:rPr lang="it-IT" dirty="0" smtClean="0">
                <a:solidFill>
                  <a:schemeClr val="bg1"/>
                </a:solidFill>
                <a:latin typeface="Book Antiqua" panose="02040602050305030304" pitchFamily="18" charset="0"/>
              </a:rPr>
              <a:t>Quando la nonna di mia mamma era viva raccontava che quando era piccola , subito dopo la fine della Prima Guerra Mondiale , i bambini non portavano la biancheria intima, c’erano talmente pochi soldi che non portavano neanche le scarpe. Non avevano neanche giocattoli.</a:t>
            </a:r>
          </a:p>
        </p:txBody>
      </p:sp>
      <p:sp>
        <p:nvSpPr>
          <p:cNvPr id="5" name="CasellaDiTesto 4"/>
          <p:cNvSpPr txBox="1"/>
          <p:nvPr/>
        </p:nvSpPr>
        <p:spPr>
          <a:xfrm>
            <a:off x="107504" y="4039374"/>
            <a:ext cx="8928992" cy="2308324"/>
          </a:xfrm>
          <a:prstGeom prst="rect">
            <a:avLst/>
          </a:prstGeom>
          <a:noFill/>
        </p:spPr>
        <p:txBody>
          <a:bodyPr wrap="square" rtlCol="0">
            <a:spAutoFit/>
          </a:bodyPr>
          <a:lstStyle/>
          <a:p>
            <a:r>
              <a:rPr lang="it-IT" dirty="0">
                <a:solidFill>
                  <a:schemeClr val="bg1"/>
                </a:solidFill>
                <a:latin typeface="Book Antiqua" panose="02040602050305030304" pitchFamily="18" charset="0"/>
              </a:rPr>
              <a:t>La mia bis nonna Teresa frequentò la scuola fino alla seconda elementare.</a:t>
            </a:r>
          </a:p>
          <a:p>
            <a:r>
              <a:rPr lang="it-IT" dirty="0">
                <a:solidFill>
                  <a:schemeClr val="bg1"/>
                </a:solidFill>
                <a:latin typeface="Book Antiqua" panose="02040602050305030304" pitchFamily="18" charset="0"/>
              </a:rPr>
              <a:t>Abitava a Campoformido con una famiglia numerosa</a:t>
            </a:r>
            <a:r>
              <a:rPr lang="it-IT" dirty="0" smtClean="0">
                <a:solidFill>
                  <a:schemeClr val="bg1"/>
                </a:solidFill>
                <a:latin typeface="Book Antiqua" panose="02040602050305030304" pitchFamily="18" charset="0"/>
              </a:rPr>
              <a:t>. Erano </a:t>
            </a:r>
            <a:r>
              <a:rPr lang="it-IT" dirty="0">
                <a:solidFill>
                  <a:schemeClr val="bg1"/>
                </a:solidFill>
                <a:latin typeface="Book Antiqua" panose="02040602050305030304" pitchFamily="18" charset="0"/>
              </a:rPr>
              <a:t>contadini.</a:t>
            </a:r>
          </a:p>
          <a:p>
            <a:r>
              <a:rPr lang="it-IT" dirty="0" smtClean="0">
                <a:solidFill>
                  <a:schemeClr val="bg1"/>
                </a:solidFill>
                <a:latin typeface="Book Antiqua" panose="02040602050305030304" pitchFamily="18" charset="0"/>
              </a:rPr>
              <a:t>A quindici anni partì per Milano con il carro e alcune sue sorelle in cerca di lavoro perché qui non c’era abbastanza da mangiare per tutti .Lavorò per anni come cameriera in una casa di ricchi signori. Poi si sposò. Secondo me la guerra in quei tempi causò tanta povertà, miseria e fame. La guerra non era bella perché provocava morti. Le persone avevano delle persone che le attaccavano. Spero che le sofferenze della mia bis nonna servano da esempio.</a:t>
            </a:r>
            <a:endParaRPr lang="it-IT" dirty="0">
              <a:solidFill>
                <a:schemeClr val="bg1"/>
              </a:solidFill>
              <a:latin typeface="Book Antiqua" panose="02040602050305030304" pitchFamily="18" charset="0"/>
            </a:endParaRPr>
          </a:p>
        </p:txBody>
      </p:sp>
      <p:sp>
        <p:nvSpPr>
          <p:cNvPr id="7" name="CasellaDiTesto 6"/>
          <p:cNvSpPr txBox="1"/>
          <p:nvPr/>
        </p:nvSpPr>
        <p:spPr>
          <a:xfrm>
            <a:off x="7740352" y="6309320"/>
            <a:ext cx="1238634" cy="369332"/>
          </a:xfrm>
          <a:prstGeom prst="rect">
            <a:avLst/>
          </a:prstGeom>
          <a:noFill/>
        </p:spPr>
        <p:txBody>
          <a:bodyPr wrap="square" rtlCol="0">
            <a:spAutoFit/>
          </a:bodyPr>
          <a:lstStyle/>
          <a:p>
            <a:r>
              <a:rPr lang="it-IT" b="1" i="1" dirty="0" smtClean="0">
                <a:solidFill>
                  <a:schemeClr val="bg1"/>
                </a:solidFill>
                <a:latin typeface="Book Antiqua" panose="02040602050305030304" pitchFamily="18" charset="0"/>
              </a:rPr>
              <a:t>Emiliano</a:t>
            </a:r>
            <a:endParaRPr lang="it-IT" b="1" i="1"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Effect transition="in" filter="fade">
                                      <p:cBhvr>
                                        <p:cTn id="9"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2770"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00" cy="4284921"/>
          </a:xfrm>
        </p:spPr>
      </p:pic>
      <p:sp>
        <p:nvSpPr>
          <p:cNvPr id="2" name="Rettangolo 1"/>
          <p:cNvSpPr/>
          <p:nvPr/>
        </p:nvSpPr>
        <p:spPr>
          <a:xfrm>
            <a:off x="5688000" y="116632"/>
            <a:ext cx="3443760" cy="2585323"/>
          </a:xfrm>
          <a:prstGeom prst="rect">
            <a:avLst/>
          </a:prstGeom>
        </p:spPr>
        <p:txBody>
          <a:bodyPr wrap="square">
            <a:spAutoFit/>
          </a:bodyPr>
          <a:lstStyle/>
          <a:p>
            <a:r>
              <a:rPr lang="it-IT" dirty="0">
                <a:solidFill>
                  <a:schemeClr val="bg1"/>
                </a:solidFill>
                <a:latin typeface="Book Antiqua" panose="02040602050305030304" pitchFamily="18" charset="0"/>
              </a:rPr>
              <a:t>Il mio bisnonno, nato nel 1897, ha vissuto la prima Guerra Mondiale.</a:t>
            </a:r>
          </a:p>
          <a:p>
            <a:r>
              <a:rPr lang="it-IT" dirty="0">
                <a:solidFill>
                  <a:schemeClr val="bg1"/>
                </a:solidFill>
                <a:latin typeface="Book Antiqua" panose="02040602050305030304" pitchFamily="18" charset="0"/>
              </a:rPr>
              <a:t>Lui ha combattuto con le forze Austriache.</a:t>
            </a:r>
          </a:p>
          <a:p>
            <a:r>
              <a:rPr lang="it-IT" dirty="0">
                <a:solidFill>
                  <a:schemeClr val="bg1"/>
                </a:solidFill>
                <a:latin typeface="Book Antiqua" panose="02040602050305030304" pitchFamily="18" charset="0"/>
              </a:rPr>
              <a:t>Non è stato un soldato. </a:t>
            </a:r>
          </a:p>
          <a:p>
            <a:r>
              <a:rPr lang="it-IT" dirty="0">
                <a:solidFill>
                  <a:schemeClr val="bg1"/>
                </a:solidFill>
                <a:latin typeface="Book Antiqua" panose="02040602050305030304" pitchFamily="18" charset="0"/>
              </a:rPr>
              <a:t>Ma quando è scoppiata la guerra è partito verso l’Austria dove è rimasto quattro anni.</a:t>
            </a:r>
          </a:p>
        </p:txBody>
      </p:sp>
      <p:sp>
        <p:nvSpPr>
          <p:cNvPr id="3" name="Rettangolo 2"/>
          <p:cNvSpPr/>
          <p:nvPr/>
        </p:nvSpPr>
        <p:spPr>
          <a:xfrm>
            <a:off x="8028384" y="6309320"/>
            <a:ext cx="954107" cy="369332"/>
          </a:xfrm>
          <a:prstGeom prst="rect">
            <a:avLst/>
          </a:prstGeom>
        </p:spPr>
        <p:txBody>
          <a:bodyPr wrap="none">
            <a:spAutoFit/>
          </a:bodyPr>
          <a:lstStyle/>
          <a:p>
            <a:r>
              <a:rPr lang="it-IT" b="1" i="1" dirty="0" smtClean="0">
                <a:solidFill>
                  <a:schemeClr val="bg1"/>
                </a:solidFill>
                <a:latin typeface="Book Antiqua" panose="02040602050305030304" pitchFamily="18" charset="0"/>
              </a:rPr>
              <a:t>Filippo</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ppt_w</p:attrName>
                                        </p:attrNameLst>
                                      </p:cBhvr>
                                      <p:tavLst>
                                        <p:tav tm="0">
                                          <p:val>
                                            <p:fltVal val="0"/>
                                          </p:val>
                                        </p:tav>
                                        <p:tav tm="100000">
                                          <p:val>
                                            <p:strVal val="#ppt_w"/>
                                          </p:val>
                                        </p:tav>
                                      </p:tavLst>
                                    </p:anim>
                                    <p:anim calcmode="lin" valueType="num">
                                      <p:cBhvr>
                                        <p:cTn id="8" dur="500" fill="hold"/>
                                        <p:tgtEl>
                                          <p:spTgt spid="32770"/>
                                        </p:tgtEl>
                                        <p:attrNameLst>
                                          <p:attrName>ppt_h</p:attrName>
                                        </p:attrNameLst>
                                      </p:cBhvr>
                                      <p:tavLst>
                                        <p:tav tm="0">
                                          <p:val>
                                            <p:fltVal val="0"/>
                                          </p:val>
                                        </p:tav>
                                        <p:tav tm="100000">
                                          <p:val>
                                            <p:strVal val="#ppt_h"/>
                                          </p:val>
                                        </p:tav>
                                      </p:tavLst>
                                    </p:anim>
                                    <p:animEffect transition="in" filter="fade">
                                      <p:cBhvr>
                                        <p:cTn id="9"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842"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5454" y="0"/>
            <a:ext cx="5688000" cy="3537277"/>
          </a:xfrm>
        </p:spPr>
      </p:pic>
      <p:sp>
        <p:nvSpPr>
          <p:cNvPr id="2" name="Rettangolo 1"/>
          <p:cNvSpPr/>
          <p:nvPr/>
        </p:nvSpPr>
        <p:spPr>
          <a:xfrm>
            <a:off x="5790050" y="188640"/>
            <a:ext cx="3353950" cy="3139321"/>
          </a:xfrm>
          <a:prstGeom prst="rect">
            <a:avLst/>
          </a:prstGeom>
        </p:spPr>
        <p:txBody>
          <a:bodyPr wrap="square">
            <a:spAutoFit/>
          </a:bodyPr>
          <a:lstStyle/>
          <a:p>
            <a:r>
              <a:rPr lang="it-IT" dirty="0">
                <a:solidFill>
                  <a:schemeClr val="bg1"/>
                </a:solidFill>
                <a:latin typeface="Book Antiqua" panose="02040602050305030304" pitchFamily="18" charset="0"/>
              </a:rPr>
              <a:t>Il mio bisnonno, quando aveva dodici anni, ha vissuto la Prima Guerra Mondiale.</a:t>
            </a:r>
          </a:p>
          <a:p>
            <a:r>
              <a:rPr lang="it-IT" dirty="0">
                <a:solidFill>
                  <a:schemeClr val="bg1"/>
                </a:solidFill>
                <a:latin typeface="Book Antiqua" panose="02040602050305030304" pitchFamily="18" charset="0"/>
              </a:rPr>
              <a:t>Raccontava che a quei tempi, in strada, c’erano morti e le donne nascondevano i propri figli nei materassi oppure nei sottofondi dei cimiteri. Altrimenti li facevano prigionieri e li mettevano ai lavori </a:t>
            </a:r>
            <a:r>
              <a:rPr lang="it-IT" dirty="0" smtClean="0">
                <a:solidFill>
                  <a:schemeClr val="bg1"/>
                </a:solidFill>
                <a:latin typeface="Book Antiqua" panose="02040602050305030304" pitchFamily="18" charset="0"/>
              </a:rPr>
              <a:t>forzati</a:t>
            </a:r>
            <a:r>
              <a:rPr lang="it-IT" dirty="0">
                <a:solidFill>
                  <a:schemeClr val="bg1"/>
                </a:solidFill>
                <a:latin typeface="Book Antiqua" panose="02040602050305030304" pitchFamily="18" charset="0"/>
              </a:rPr>
              <a:t>.</a:t>
            </a:r>
          </a:p>
        </p:txBody>
      </p:sp>
      <p:sp>
        <p:nvSpPr>
          <p:cNvPr id="3" name="Rettangolo 2"/>
          <p:cNvSpPr/>
          <p:nvPr/>
        </p:nvSpPr>
        <p:spPr>
          <a:xfrm>
            <a:off x="-5454" y="3645024"/>
            <a:ext cx="9041950" cy="923330"/>
          </a:xfrm>
          <a:prstGeom prst="rect">
            <a:avLst/>
          </a:prstGeom>
        </p:spPr>
        <p:txBody>
          <a:bodyPr wrap="square">
            <a:spAutoFit/>
          </a:bodyPr>
          <a:lstStyle/>
          <a:p>
            <a:r>
              <a:rPr lang="it-IT" dirty="0">
                <a:solidFill>
                  <a:schemeClr val="bg1"/>
                </a:solidFill>
                <a:latin typeface="Book Antiqua" panose="02040602050305030304" pitchFamily="18" charset="0"/>
              </a:rPr>
              <a:t>C’era molta miseria; non c’era niente da mangiare.</a:t>
            </a:r>
          </a:p>
          <a:p>
            <a:r>
              <a:rPr lang="it-IT" dirty="0">
                <a:solidFill>
                  <a:schemeClr val="bg1"/>
                </a:solidFill>
                <a:latin typeface="Book Antiqua" panose="02040602050305030304" pitchFamily="18" charset="0"/>
              </a:rPr>
              <a:t>Si faceva la fila per un tozzo di pane duro.</a:t>
            </a:r>
          </a:p>
          <a:p>
            <a:r>
              <a:rPr lang="it-IT" dirty="0">
                <a:solidFill>
                  <a:schemeClr val="bg1"/>
                </a:solidFill>
                <a:latin typeface="Book Antiqua" panose="02040602050305030304" pitchFamily="18" charset="0"/>
              </a:rPr>
              <a:t>Quando c’erano i bombardamenti si sentiva la sirena.</a:t>
            </a:r>
          </a:p>
        </p:txBody>
      </p:sp>
      <p:sp>
        <p:nvSpPr>
          <p:cNvPr id="4" name="Rettangolo 3"/>
          <p:cNvSpPr/>
          <p:nvPr/>
        </p:nvSpPr>
        <p:spPr>
          <a:xfrm>
            <a:off x="7740352" y="6309320"/>
            <a:ext cx="1184940" cy="369332"/>
          </a:xfrm>
          <a:prstGeom prst="rect">
            <a:avLst/>
          </a:prstGeom>
        </p:spPr>
        <p:txBody>
          <a:bodyPr wrap="none">
            <a:spAutoFit/>
          </a:bodyPr>
          <a:lstStyle/>
          <a:p>
            <a:r>
              <a:rPr lang="it-IT" b="1" i="1" dirty="0">
                <a:solidFill>
                  <a:schemeClr val="bg1"/>
                </a:solidFill>
                <a:latin typeface="Book Antiqua" panose="02040602050305030304" pitchFamily="18" charset="0"/>
              </a:rPr>
              <a:t>Giovanni</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animEffect transition="in" filter="fade">
                                      <p:cBhvr>
                                        <p:cTn id="9"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890"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00" cy="3861048"/>
          </a:xfrm>
        </p:spPr>
      </p:pic>
      <p:sp>
        <p:nvSpPr>
          <p:cNvPr id="2" name="Rettangolo 1"/>
          <p:cNvSpPr/>
          <p:nvPr/>
        </p:nvSpPr>
        <p:spPr>
          <a:xfrm>
            <a:off x="5680768" y="0"/>
            <a:ext cx="3463232" cy="3970318"/>
          </a:xfrm>
          <a:prstGeom prst="rect">
            <a:avLst/>
          </a:prstGeom>
        </p:spPr>
        <p:txBody>
          <a:bodyPr wrap="square">
            <a:spAutoFit/>
          </a:bodyPr>
          <a:lstStyle/>
          <a:p>
            <a:r>
              <a:rPr lang="it-IT" dirty="0">
                <a:solidFill>
                  <a:schemeClr val="bg1"/>
                </a:solidFill>
                <a:latin typeface="Book Antiqua" panose="02040602050305030304" pitchFamily="18" charset="0"/>
              </a:rPr>
              <a:t>Mio papà mi ha detto che il mio bisnonno aveva la croce di Vittorio Veneto perché aveva combattuto per più di sei mesi ed aveva partecipato alla battaglia sul Piave.</a:t>
            </a:r>
          </a:p>
          <a:p>
            <a:r>
              <a:rPr lang="it-IT" dirty="0">
                <a:solidFill>
                  <a:schemeClr val="bg1"/>
                </a:solidFill>
                <a:latin typeface="Book Antiqua" panose="02040602050305030304" pitchFamily="18" charset="0"/>
              </a:rPr>
              <a:t>Il Piave dopo la guerra è diventato “Fiume Sacro della Patria”.</a:t>
            </a:r>
          </a:p>
          <a:p>
            <a:r>
              <a:rPr lang="it-IT" dirty="0">
                <a:solidFill>
                  <a:schemeClr val="bg1"/>
                </a:solidFill>
                <a:latin typeface="Book Antiqua" panose="02040602050305030304" pitchFamily="18" charset="0"/>
              </a:rPr>
              <a:t>Tutti i popoli che avevano combattuto contro, durante la Prima Guerra Mondiale, ora vivono in pace e le frontiere sono tutte aperte.</a:t>
            </a:r>
          </a:p>
        </p:txBody>
      </p:sp>
      <p:sp>
        <p:nvSpPr>
          <p:cNvPr id="3" name="Rettangolo 2"/>
          <p:cNvSpPr/>
          <p:nvPr/>
        </p:nvSpPr>
        <p:spPr>
          <a:xfrm>
            <a:off x="8172400" y="6309320"/>
            <a:ext cx="684803" cy="369332"/>
          </a:xfrm>
          <a:prstGeom prst="rect">
            <a:avLst/>
          </a:prstGeom>
        </p:spPr>
        <p:txBody>
          <a:bodyPr wrap="none">
            <a:spAutoFit/>
          </a:bodyPr>
          <a:lstStyle/>
          <a:p>
            <a:r>
              <a:rPr lang="it-IT" b="1" i="1" dirty="0">
                <a:solidFill>
                  <a:schemeClr val="bg1"/>
                </a:solidFill>
                <a:latin typeface="Book Antiqua" panose="02040602050305030304" pitchFamily="18" charset="0"/>
              </a:rPr>
              <a:t>Luca</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fltVal val="0"/>
                                          </p:val>
                                        </p:tav>
                                        <p:tav tm="100000">
                                          <p:val>
                                            <p:strVal val="#ppt_w"/>
                                          </p:val>
                                        </p:tav>
                                      </p:tavLst>
                                    </p:anim>
                                    <p:anim calcmode="lin" valueType="num">
                                      <p:cBhvr>
                                        <p:cTn id="8" dur="500" fill="hold"/>
                                        <p:tgtEl>
                                          <p:spTgt spid="37890"/>
                                        </p:tgtEl>
                                        <p:attrNameLst>
                                          <p:attrName>ppt_h</p:attrName>
                                        </p:attrNameLst>
                                      </p:cBhvr>
                                      <p:tavLst>
                                        <p:tav tm="0">
                                          <p:val>
                                            <p:fltVal val="0"/>
                                          </p:val>
                                        </p:tav>
                                        <p:tav tm="100000">
                                          <p:val>
                                            <p:strVal val="#ppt_h"/>
                                          </p:val>
                                        </p:tav>
                                      </p:tavLst>
                                    </p:anim>
                                    <p:animEffect transition="in" filter="fade">
                                      <p:cBhvr>
                                        <p:cTn id="9"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914"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00" cy="4149080"/>
          </a:xfrm>
        </p:spPr>
      </p:pic>
      <p:sp>
        <p:nvSpPr>
          <p:cNvPr id="2" name="Rettangolo 1"/>
          <p:cNvSpPr/>
          <p:nvPr/>
        </p:nvSpPr>
        <p:spPr>
          <a:xfrm>
            <a:off x="5688000" y="0"/>
            <a:ext cx="3456000" cy="4247317"/>
          </a:xfrm>
          <a:prstGeom prst="rect">
            <a:avLst/>
          </a:prstGeom>
        </p:spPr>
        <p:txBody>
          <a:bodyPr wrap="square">
            <a:spAutoFit/>
          </a:bodyPr>
          <a:lstStyle/>
          <a:p>
            <a:r>
              <a:rPr lang="it-IT" dirty="0">
                <a:solidFill>
                  <a:schemeClr val="bg1"/>
                </a:solidFill>
                <a:latin typeface="Book Antiqua" panose="02040602050305030304" pitchFamily="18" charset="0"/>
              </a:rPr>
              <a:t>Sono andato di recente sul Carso con il papà.</a:t>
            </a:r>
          </a:p>
          <a:p>
            <a:r>
              <a:rPr lang="it-IT" dirty="0">
                <a:solidFill>
                  <a:schemeClr val="bg1"/>
                </a:solidFill>
                <a:latin typeface="Book Antiqua" panose="02040602050305030304" pitchFamily="18" charset="0"/>
              </a:rPr>
              <a:t>Mi sono subito accorto di tanti posti fortificati con trincee ancora ben conservate dopo cento anni.</a:t>
            </a:r>
          </a:p>
          <a:p>
            <a:r>
              <a:rPr lang="it-IT" dirty="0">
                <a:solidFill>
                  <a:schemeClr val="bg1"/>
                </a:solidFill>
                <a:latin typeface="Book Antiqua" panose="02040602050305030304" pitchFamily="18" charset="0"/>
              </a:rPr>
              <a:t>Mio papà mi ha spiegato che sono state costruite dai nostri nonni, che a quei tempi erano soldati austriaci.</a:t>
            </a:r>
          </a:p>
          <a:p>
            <a:r>
              <a:rPr lang="it-IT" dirty="0">
                <a:solidFill>
                  <a:schemeClr val="bg1"/>
                </a:solidFill>
                <a:latin typeface="Book Antiqua" panose="02040602050305030304" pitchFamily="18" charset="0"/>
              </a:rPr>
              <a:t>Ma dopo tante </a:t>
            </a:r>
            <a:r>
              <a:rPr lang="it-IT" dirty="0" smtClean="0">
                <a:solidFill>
                  <a:schemeClr val="bg1"/>
                </a:solidFill>
                <a:latin typeface="Book Antiqua" panose="02040602050305030304" pitchFamily="18" charset="0"/>
              </a:rPr>
              <a:t>tristi </a:t>
            </a:r>
            <a:r>
              <a:rPr lang="it-IT" dirty="0">
                <a:solidFill>
                  <a:schemeClr val="bg1"/>
                </a:solidFill>
                <a:latin typeface="Book Antiqua" panose="02040602050305030304" pitchFamily="18" charset="0"/>
              </a:rPr>
              <a:t>battaglie e moltissimi morti, sono state </a:t>
            </a:r>
            <a:r>
              <a:rPr lang="it-IT" dirty="0" smtClean="0">
                <a:solidFill>
                  <a:schemeClr val="bg1"/>
                </a:solidFill>
                <a:latin typeface="Book Antiqua" panose="02040602050305030304" pitchFamily="18" charset="0"/>
              </a:rPr>
              <a:t>conquistate delle terre, </a:t>
            </a:r>
            <a:r>
              <a:rPr lang="it-IT" dirty="0">
                <a:solidFill>
                  <a:schemeClr val="bg1"/>
                </a:solidFill>
                <a:latin typeface="Book Antiqua" panose="02040602050305030304" pitchFamily="18" charset="0"/>
              </a:rPr>
              <a:t>come tutta la </a:t>
            </a:r>
            <a:r>
              <a:rPr lang="it-IT" dirty="0" smtClean="0">
                <a:solidFill>
                  <a:schemeClr val="bg1"/>
                </a:solidFill>
                <a:latin typeface="Book Antiqua" panose="02040602050305030304" pitchFamily="18" charset="0"/>
              </a:rPr>
              <a:t>nostra regione</a:t>
            </a:r>
            <a:r>
              <a:rPr lang="it-IT" dirty="0">
                <a:solidFill>
                  <a:schemeClr val="bg1"/>
                </a:solidFill>
                <a:latin typeface="Book Antiqua" panose="02040602050305030304" pitchFamily="18" charset="0"/>
              </a:rPr>
              <a:t>, diventando italiane.</a:t>
            </a:r>
          </a:p>
        </p:txBody>
      </p:sp>
      <p:sp>
        <p:nvSpPr>
          <p:cNvPr id="3" name="Rettangolo 2"/>
          <p:cNvSpPr/>
          <p:nvPr/>
        </p:nvSpPr>
        <p:spPr>
          <a:xfrm>
            <a:off x="7308304" y="6237312"/>
            <a:ext cx="1633781" cy="369332"/>
          </a:xfrm>
          <a:prstGeom prst="rect">
            <a:avLst/>
          </a:prstGeom>
        </p:spPr>
        <p:txBody>
          <a:bodyPr wrap="none">
            <a:spAutoFit/>
          </a:bodyPr>
          <a:lstStyle/>
          <a:p>
            <a:r>
              <a:rPr lang="it-IT" b="1" i="1" dirty="0">
                <a:solidFill>
                  <a:schemeClr val="bg1"/>
                </a:solidFill>
                <a:latin typeface="Book Antiqua" panose="02040602050305030304" pitchFamily="18" charset="0"/>
              </a:rPr>
              <a:t>Massimiliano</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500" fill="hold"/>
                                        <p:tgtEl>
                                          <p:spTgt spid="38914"/>
                                        </p:tgtEl>
                                        <p:attrNameLst>
                                          <p:attrName>ppt_w</p:attrName>
                                        </p:attrNameLst>
                                      </p:cBhvr>
                                      <p:tavLst>
                                        <p:tav tm="0">
                                          <p:val>
                                            <p:fltVal val="0"/>
                                          </p:val>
                                        </p:tav>
                                        <p:tav tm="100000">
                                          <p:val>
                                            <p:strVal val="#ppt_w"/>
                                          </p:val>
                                        </p:tav>
                                      </p:tavLst>
                                    </p:anim>
                                    <p:anim calcmode="lin" valueType="num">
                                      <p:cBhvr>
                                        <p:cTn id="8" dur="500" fill="hold"/>
                                        <p:tgtEl>
                                          <p:spTgt spid="38914"/>
                                        </p:tgtEl>
                                        <p:attrNameLst>
                                          <p:attrName>ppt_h</p:attrName>
                                        </p:attrNameLst>
                                      </p:cBhvr>
                                      <p:tavLst>
                                        <p:tav tm="0">
                                          <p:val>
                                            <p:fltVal val="0"/>
                                          </p:val>
                                        </p:tav>
                                        <p:tav tm="100000">
                                          <p:val>
                                            <p:strVal val="#ppt_h"/>
                                          </p:val>
                                        </p:tav>
                                      </p:tavLst>
                                    </p:anim>
                                    <p:animEffect transition="in" filter="fade">
                                      <p:cBhvr>
                                        <p:cTn id="9"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62"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5118" y="0"/>
            <a:ext cx="5688000" cy="3814458"/>
          </a:xfrm>
        </p:spPr>
      </p:pic>
      <p:sp>
        <p:nvSpPr>
          <p:cNvPr id="2" name="Rettangolo 1"/>
          <p:cNvSpPr/>
          <p:nvPr/>
        </p:nvSpPr>
        <p:spPr>
          <a:xfrm>
            <a:off x="5693118" y="1"/>
            <a:ext cx="3450882" cy="3693319"/>
          </a:xfrm>
          <a:prstGeom prst="rect">
            <a:avLst/>
          </a:prstGeom>
        </p:spPr>
        <p:txBody>
          <a:bodyPr wrap="square">
            <a:spAutoFit/>
          </a:bodyPr>
          <a:lstStyle/>
          <a:p>
            <a:r>
              <a:rPr lang="it-IT" dirty="0">
                <a:solidFill>
                  <a:schemeClr val="bg1"/>
                </a:solidFill>
                <a:latin typeface="Book Antiqua" panose="02040602050305030304" pitchFamily="18" charset="0"/>
              </a:rPr>
              <a:t>I miei bisnonni hanno partecipato alla prima guerra mondiale e purtroppo non possono raccontarci più quello che hanno vissuto.</a:t>
            </a:r>
          </a:p>
          <a:p>
            <a:r>
              <a:rPr lang="it-IT" dirty="0">
                <a:solidFill>
                  <a:schemeClr val="bg1"/>
                </a:solidFill>
                <a:latin typeface="Book Antiqua" panose="02040602050305030304" pitchFamily="18" charset="0"/>
              </a:rPr>
              <a:t>Ma, essendo ancora in vita i nonni, ho potuto ascoltare i loro racconti e i loro ricordi.</a:t>
            </a:r>
          </a:p>
          <a:p>
            <a:r>
              <a:rPr lang="it-IT" dirty="0">
                <a:solidFill>
                  <a:schemeClr val="bg1"/>
                </a:solidFill>
                <a:latin typeface="Book Antiqua" panose="02040602050305030304" pitchFamily="18" charset="0"/>
              </a:rPr>
              <a:t>In quel periodo si viveva nella paura e il cibo scarseggiava.</a:t>
            </a:r>
          </a:p>
          <a:p>
            <a:r>
              <a:rPr lang="it-IT" dirty="0">
                <a:solidFill>
                  <a:schemeClr val="bg1"/>
                </a:solidFill>
                <a:latin typeface="Book Antiqua" panose="02040602050305030304" pitchFamily="18" charset="0"/>
              </a:rPr>
              <a:t>Si preparava tutto in casa e ci si accontentava di quello che c’era</a:t>
            </a:r>
            <a:r>
              <a:rPr lang="it-IT" dirty="0" smtClean="0">
                <a:solidFill>
                  <a:schemeClr val="bg1"/>
                </a:solidFill>
                <a:latin typeface="Book Antiqua" panose="02040602050305030304" pitchFamily="18" charset="0"/>
              </a:rPr>
              <a:t>.</a:t>
            </a:r>
            <a:endParaRPr lang="it-IT" dirty="0">
              <a:solidFill>
                <a:schemeClr val="bg1"/>
              </a:solidFill>
              <a:latin typeface="Book Antiqua" panose="02040602050305030304" pitchFamily="18" charset="0"/>
            </a:endParaRPr>
          </a:p>
        </p:txBody>
      </p:sp>
      <p:sp>
        <p:nvSpPr>
          <p:cNvPr id="3" name="Rettangolo 2"/>
          <p:cNvSpPr/>
          <p:nvPr/>
        </p:nvSpPr>
        <p:spPr>
          <a:xfrm>
            <a:off x="-29272" y="3861048"/>
            <a:ext cx="9137775" cy="1200329"/>
          </a:xfrm>
          <a:prstGeom prst="rect">
            <a:avLst/>
          </a:prstGeom>
        </p:spPr>
        <p:txBody>
          <a:bodyPr wrap="square">
            <a:spAutoFit/>
          </a:bodyPr>
          <a:lstStyle/>
          <a:p>
            <a:r>
              <a:rPr lang="it-IT" dirty="0">
                <a:solidFill>
                  <a:schemeClr val="bg1"/>
                </a:solidFill>
                <a:latin typeface="Book Antiqua" panose="02040602050305030304" pitchFamily="18" charset="0"/>
              </a:rPr>
              <a:t>La sera non si poteva uscire </a:t>
            </a:r>
            <a:r>
              <a:rPr lang="it-IT" dirty="0" err="1">
                <a:solidFill>
                  <a:schemeClr val="bg1"/>
                </a:solidFill>
                <a:latin typeface="Book Antiqua" panose="02040602050305030304" pitchFamily="18" charset="0"/>
              </a:rPr>
              <a:t>perchè</a:t>
            </a:r>
            <a:r>
              <a:rPr lang="it-IT" dirty="0">
                <a:solidFill>
                  <a:schemeClr val="bg1"/>
                </a:solidFill>
                <a:latin typeface="Book Antiqua" panose="02040602050305030304" pitchFamily="18" charset="0"/>
              </a:rPr>
              <a:t> era pericoloso.</a:t>
            </a:r>
          </a:p>
          <a:p>
            <a:r>
              <a:rPr lang="it-IT" dirty="0">
                <a:solidFill>
                  <a:schemeClr val="bg1"/>
                </a:solidFill>
                <a:latin typeface="Book Antiqua" panose="02040602050305030304" pitchFamily="18" charset="0"/>
              </a:rPr>
              <a:t>Per me la guerra porta solo sofferenza e odio tra gli uomini, ma aiuta a capire meglio il valore della pace e della libertà.</a:t>
            </a:r>
          </a:p>
          <a:p>
            <a:r>
              <a:rPr lang="it-IT" dirty="0">
                <a:solidFill>
                  <a:schemeClr val="bg1"/>
                </a:solidFill>
                <a:latin typeface="Book Antiqua" panose="02040602050305030304" pitchFamily="18" charset="0"/>
              </a:rPr>
              <a:t>Si possono trovare altri modi per risolvere i problemi, senza fare la guerra.</a:t>
            </a:r>
          </a:p>
        </p:txBody>
      </p:sp>
      <p:sp>
        <p:nvSpPr>
          <p:cNvPr id="4" name="Rettangolo 3"/>
          <p:cNvSpPr/>
          <p:nvPr/>
        </p:nvSpPr>
        <p:spPr>
          <a:xfrm>
            <a:off x="7884368" y="6309320"/>
            <a:ext cx="998991" cy="369332"/>
          </a:xfrm>
          <a:prstGeom prst="rect">
            <a:avLst/>
          </a:prstGeom>
        </p:spPr>
        <p:txBody>
          <a:bodyPr wrap="none">
            <a:spAutoFit/>
          </a:bodyPr>
          <a:lstStyle/>
          <a:p>
            <a:r>
              <a:rPr lang="it-IT" b="1" i="1" dirty="0">
                <a:solidFill>
                  <a:schemeClr val="bg1"/>
                </a:solidFill>
                <a:latin typeface="Book Antiqua" pitchFamily="18" charset="0"/>
              </a:rPr>
              <a:t>Simone </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animEffect transition="in" filter="fade">
                                      <p:cBhvr>
                                        <p:cTn id="9"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434" name="Segnaposto contenuto 5"/>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5688013" cy="4616450"/>
          </a:xfrm>
        </p:spPr>
      </p:pic>
      <p:sp>
        <p:nvSpPr>
          <p:cNvPr id="2" name="Rettangolo 1"/>
          <p:cNvSpPr/>
          <p:nvPr/>
        </p:nvSpPr>
        <p:spPr>
          <a:xfrm>
            <a:off x="5810879" y="188640"/>
            <a:ext cx="3333121" cy="3857210"/>
          </a:xfrm>
          <a:prstGeom prst="rect">
            <a:avLst/>
          </a:prstGeom>
        </p:spPr>
        <p:txBody>
          <a:bodyPr wrap="square">
            <a:spAutoFit/>
          </a:bodyPr>
          <a:lstStyle/>
          <a:p>
            <a:pPr>
              <a:lnSpc>
                <a:spcPct val="115000"/>
              </a:lnSpc>
              <a:spcAft>
                <a:spcPts val="1000"/>
              </a:spcAft>
            </a:pP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Per me la guerra è una cosa bruttissima perché ha provocato più di diecimila morti. </a:t>
            </a:r>
            <a:endPar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Mi hanno raccontato che molti soldati  sono stati chiamati in guerra all’età di diciassette anni. E spesso molti di loro non fecero ritorno a casa. </a:t>
            </a:r>
            <a:endPar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it-IT"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La </a:t>
            </a: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pace è la cosa più bella. </a:t>
            </a:r>
            <a:endPar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it-IT" sz="11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3" name="Rettangolo 2"/>
          <p:cNvSpPr/>
          <p:nvPr/>
        </p:nvSpPr>
        <p:spPr>
          <a:xfrm>
            <a:off x="7740352" y="6309320"/>
            <a:ext cx="1163979" cy="369332"/>
          </a:xfrm>
          <a:prstGeom prst="rect">
            <a:avLst/>
          </a:prstGeom>
        </p:spPr>
        <p:txBody>
          <a:bodyPr wrap="square">
            <a:spAutoFit/>
          </a:bodyPr>
          <a:lstStyle/>
          <a:p>
            <a:r>
              <a:rPr lang="it-IT" b="1" i="1" dirty="0">
                <a:solidFill>
                  <a:schemeClr val="bg1"/>
                </a:solidFill>
                <a:latin typeface="Book Antiqua" panose="02040602050305030304" pitchFamily="18" charset="0"/>
              </a:rPr>
              <a:t>William </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1986"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00" cy="4011853"/>
          </a:xfrm>
        </p:spPr>
      </p:pic>
      <p:sp>
        <p:nvSpPr>
          <p:cNvPr id="2" name="Rettangolo 1"/>
          <p:cNvSpPr/>
          <p:nvPr/>
        </p:nvSpPr>
        <p:spPr>
          <a:xfrm>
            <a:off x="5688000" y="-7458"/>
            <a:ext cx="3456000" cy="3416320"/>
          </a:xfrm>
          <a:prstGeom prst="rect">
            <a:avLst/>
          </a:prstGeom>
        </p:spPr>
        <p:txBody>
          <a:bodyPr wrap="square">
            <a:spAutoFit/>
          </a:bodyPr>
          <a:lstStyle/>
          <a:p>
            <a:r>
              <a:rPr lang="it-IT" dirty="0">
                <a:solidFill>
                  <a:schemeClr val="bg1"/>
                </a:solidFill>
                <a:latin typeface="Book Antiqua" panose="02040602050305030304" pitchFamily="18" charset="0"/>
              </a:rPr>
              <a:t>La guerra per me è un mostro perché uccide moltissime persone inutilmente e toglie la libertà a tutti gli uomini di buona volontà.</a:t>
            </a:r>
          </a:p>
          <a:p>
            <a:r>
              <a:rPr lang="it-IT" dirty="0">
                <a:solidFill>
                  <a:schemeClr val="bg1"/>
                </a:solidFill>
                <a:latin typeface="Book Antiqua" panose="02040602050305030304" pitchFamily="18" charset="0"/>
              </a:rPr>
              <a:t>La guerra porta solo odio tra gli uomini.</a:t>
            </a:r>
          </a:p>
          <a:p>
            <a:r>
              <a:rPr lang="it-IT" dirty="0">
                <a:solidFill>
                  <a:schemeClr val="bg1"/>
                </a:solidFill>
                <a:latin typeface="Book Antiqua" panose="02040602050305030304" pitchFamily="18" charset="0"/>
              </a:rPr>
              <a:t>Porta anche miseria, carestie e malattie. </a:t>
            </a:r>
          </a:p>
          <a:p>
            <a:r>
              <a:rPr lang="it-IT" dirty="0">
                <a:solidFill>
                  <a:schemeClr val="bg1"/>
                </a:solidFill>
                <a:latin typeface="Book Antiqua" panose="02040602050305030304" pitchFamily="18" charset="0"/>
              </a:rPr>
              <a:t>Quindi tutti noi insieme preghiamo affinché ci sia sempre la pace. </a:t>
            </a:r>
          </a:p>
        </p:txBody>
      </p:sp>
      <p:sp>
        <p:nvSpPr>
          <p:cNvPr id="3" name="Rettangolo 2"/>
          <p:cNvSpPr/>
          <p:nvPr/>
        </p:nvSpPr>
        <p:spPr>
          <a:xfrm>
            <a:off x="7668344" y="6237312"/>
            <a:ext cx="1197764" cy="369332"/>
          </a:xfrm>
          <a:prstGeom prst="rect">
            <a:avLst/>
          </a:prstGeom>
        </p:spPr>
        <p:txBody>
          <a:bodyPr wrap="none">
            <a:spAutoFit/>
          </a:bodyPr>
          <a:lstStyle/>
          <a:p>
            <a:r>
              <a:rPr lang="it-IT" b="1" i="1" dirty="0">
                <a:solidFill>
                  <a:schemeClr val="bg1"/>
                </a:solidFill>
                <a:latin typeface="Book Antiqua" panose="02040602050305030304" pitchFamily="18" charset="0"/>
              </a:rPr>
              <a:t>Stephanie</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9698"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00" cy="3688430"/>
          </a:xfrm>
        </p:spPr>
      </p:pic>
      <p:sp>
        <p:nvSpPr>
          <p:cNvPr id="2" name="CasellaDiTesto 1"/>
          <p:cNvSpPr txBox="1"/>
          <p:nvPr/>
        </p:nvSpPr>
        <p:spPr>
          <a:xfrm>
            <a:off x="5796136" y="116632"/>
            <a:ext cx="3024336" cy="3693319"/>
          </a:xfrm>
          <a:prstGeom prst="rect">
            <a:avLst/>
          </a:prstGeom>
          <a:noFill/>
        </p:spPr>
        <p:txBody>
          <a:bodyPr wrap="square" rtlCol="0">
            <a:spAutoFit/>
          </a:bodyPr>
          <a:lstStyle/>
          <a:p>
            <a:r>
              <a:rPr lang="it-IT" dirty="0" smtClean="0">
                <a:solidFill>
                  <a:schemeClr val="bg1"/>
                </a:solidFill>
                <a:latin typeface="Book Antiqua" panose="02040602050305030304" pitchFamily="18" charset="0"/>
              </a:rPr>
              <a:t>Da quello che ho imparato la guerra è orribile.</a:t>
            </a:r>
          </a:p>
          <a:p>
            <a:r>
              <a:rPr lang="it-IT" dirty="0" smtClean="0">
                <a:solidFill>
                  <a:schemeClr val="bg1"/>
                </a:solidFill>
                <a:latin typeface="Book Antiqua" panose="02040602050305030304" pitchFamily="18" charset="0"/>
              </a:rPr>
              <a:t>Io voglio solo che ci sia la PACE e la LIBERTÀ nel mondo.</a:t>
            </a:r>
          </a:p>
          <a:p>
            <a:r>
              <a:rPr lang="it-IT" dirty="0" smtClean="0">
                <a:solidFill>
                  <a:schemeClr val="bg1"/>
                </a:solidFill>
                <a:latin typeface="Book Antiqua" panose="02040602050305030304" pitchFamily="18" charset="0"/>
              </a:rPr>
              <a:t>La guerra fa morire molte persone, ma le fa anche ammalare; porta la distruzione delle città.</a:t>
            </a:r>
          </a:p>
          <a:p>
            <a:r>
              <a:rPr lang="it-IT" dirty="0" smtClean="0">
                <a:solidFill>
                  <a:schemeClr val="bg1"/>
                </a:solidFill>
                <a:latin typeface="Book Antiqua" panose="02040602050305030304" pitchFamily="18" charset="0"/>
              </a:rPr>
              <a:t>Secondo me nelle trincee si stava male perché pioveva, faceva freddo, non c’era mai il sole.</a:t>
            </a:r>
          </a:p>
        </p:txBody>
      </p:sp>
      <p:sp>
        <p:nvSpPr>
          <p:cNvPr id="4" name="CasellaDiTesto 3"/>
          <p:cNvSpPr txBox="1"/>
          <p:nvPr/>
        </p:nvSpPr>
        <p:spPr>
          <a:xfrm>
            <a:off x="179512" y="3861048"/>
            <a:ext cx="8964488" cy="1754326"/>
          </a:xfrm>
          <a:prstGeom prst="rect">
            <a:avLst/>
          </a:prstGeom>
          <a:noFill/>
        </p:spPr>
        <p:txBody>
          <a:bodyPr wrap="square" rtlCol="0">
            <a:spAutoFit/>
          </a:bodyPr>
          <a:lstStyle/>
          <a:p>
            <a:r>
              <a:rPr lang="it-IT" dirty="0" smtClean="0">
                <a:solidFill>
                  <a:schemeClr val="bg1"/>
                </a:solidFill>
                <a:latin typeface="Book Antiqua" panose="02040602050305030304" pitchFamily="18" charset="0"/>
              </a:rPr>
              <a:t>Il Carso aveva alberi e cespugli. Poi, però, per fare la guerra, li hanno tagliati ed era tutto spoglio. </a:t>
            </a:r>
          </a:p>
          <a:p>
            <a:r>
              <a:rPr lang="it-IT" dirty="0" smtClean="0">
                <a:solidFill>
                  <a:schemeClr val="bg1"/>
                </a:solidFill>
                <a:latin typeface="Book Antiqua" panose="02040602050305030304" pitchFamily="18" charset="0"/>
              </a:rPr>
              <a:t>Quindi la guerra cambiò anche il paesaggio.</a:t>
            </a:r>
          </a:p>
          <a:p>
            <a:r>
              <a:rPr lang="it-IT" dirty="0" smtClean="0">
                <a:solidFill>
                  <a:schemeClr val="bg1"/>
                </a:solidFill>
                <a:latin typeface="Book Antiqua" panose="02040602050305030304" pitchFamily="18" charset="0"/>
              </a:rPr>
              <a:t>Per fortuna il Carso ritornò com’era.</a:t>
            </a:r>
          </a:p>
          <a:p>
            <a:r>
              <a:rPr lang="it-IT" dirty="0" smtClean="0">
                <a:solidFill>
                  <a:schemeClr val="bg1"/>
                </a:solidFill>
                <a:latin typeface="Book Antiqua" panose="02040602050305030304" pitchFamily="18" charset="0"/>
              </a:rPr>
              <a:t>I soldati poveri (che mangiavano poco), decisero di andare in guerra (così gli davano più cibo), ma non sapevano cosa gli aspettava!</a:t>
            </a:r>
            <a:endParaRPr lang="it-IT" dirty="0">
              <a:solidFill>
                <a:schemeClr val="bg1"/>
              </a:solidFill>
              <a:latin typeface="Book Antiqua" panose="02040602050305030304" pitchFamily="18" charset="0"/>
            </a:endParaRPr>
          </a:p>
        </p:txBody>
      </p:sp>
      <p:sp>
        <p:nvSpPr>
          <p:cNvPr id="5" name="CasellaDiTesto 4"/>
          <p:cNvSpPr txBox="1"/>
          <p:nvPr/>
        </p:nvSpPr>
        <p:spPr>
          <a:xfrm>
            <a:off x="8028384" y="6309320"/>
            <a:ext cx="902811" cy="369332"/>
          </a:xfrm>
          <a:prstGeom prst="rect">
            <a:avLst/>
          </a:prstGeom>
          <a:noFill/>
        </p:spPr>
        <p:txBody>
          <a:bodyPr wrap="none" rtlCol="0">
            <a:spAutoFit/>
          </a:bodyPr>
          <a:lstStyle/>
          <a:p>
            <a:r>
              <a:rPr lang="it-IT" b="1" i="1" dirty="0" smtClean="0">
                <a:solidFill>
                  <a:schemeClr val="bg1"/>
                </a:solidFill>
                <a:latin typeface="Book Antiqua" pitchFamily="18" charset="0"/>
              </a:rPr>
              <a:t>Bianca</a:t>
            </a:r>
            <a:endParaRPr lang="it-IT" b="1" i="1" dirty="0">
              <a:solidFill>
                <a:schemeClr val="bg1"/>
              </a:solidFill>
              <a:latin typeface="Book Antiqua"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iterate type="lt">
                                    <p:tmPct val="0"/>
                                  </p:iterate>
                                  <p:childTnLst>
                                    <p:set>
                                      <p:cBhvr>
                                        <p:cTn id="6" dur="1" fill="hold">
                                          <p:stCondLst>
                                            <p:cond delay="0"/>
                                          </p:stCondLst>
                                        </p:cTn>
                                        <p:tgtEl>
                                          <p:spTgt spid="29698"/>
                                        </p:tgtEl>
                                        <p:attrNameLst>
                                          <p:attrName>style.visibility</p:attrName>
                                        </p:attrNameLst>
                                      </p:cBhvr>
                                      <p:to>
                                        <p:strVal val="visible"/>
                                      </p:to>
                                    </p:set>
                                    <p:anim calcmode="lin" valueType="num">
                                      <p:cBhvr>
                                        <p:cTn id="7" dur="500" fill="hold"/>
                                        <p:tgtEl>
                                          <p:spTgt spid="29698"/>
                                        </p:tgtEl>
                                        <p:attrNameLst>
                                          <p:attrName>ppt_w</p:attrName>
                                        </p:attrNameLst>
                                      </p:cBhvr>
                                      <p:tavLst>
                                        <p:tav tm="0">
                                          <p:val>
                                            <p:fltVal val="0"/>
                                          </p:val>
                                        </p:tav>
                                        <p:tav tm="100000">
                                          <p:val>
                                            <p:strVal val="#ppt_w"/>
                                          </p:val>
                                        </p:tav>
                                      </p:tavLst>
                                    </p:anim>
                                    <p:anim calcmode="lin" valueType="num">
                                      <p:cBhvr>
                                        <p:cTn id="8" dur="500" fill="hold"/>
                                        <p:tgtEl>
                                          <p:spTgt spid="29698"/>
                                        </p:tgtEl>
                                        <p:attrNameLst>
                                          <p:attrName>ppt_h</p:attrName>
                                        </p:attrNameLst>
                                      </p:cBhvr>
                                      <p:tavLst>
                                        <p:tav tm="0">
                                          <p:val>
                                            <p:fltVal val="0"/>
                                          </p:val>
                                        </p:tav>
                                        <p:tav tm="100000">
                                          <p:val>
                                            <p:strVal val="#ppt_h"/>
                                          </p:val>
                                        </p:tav>
                                      </p:tavLst>
                                    </p:anim>
                                    <p:animEffect transition="in" filter="fade">
                                      <p:cBhvr>
                                        <p:cTn id="9"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3010"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9119076" cy="6858000"/>
          </a:xfr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500" fill="hold"/>
                                        <p:tgtEl>
                                          <p:spTgt spid="43010"/>
                                        </p:tgtEl>
                                        <p:attrNameLst>
                                          <p:attrName>ppt_w</p:attrName>
                                        </p:attrNameLst>
                                      </p:cBhvr>
                                      <p:tavLst>
                                        <p:tav tm="0">
                                          <p:val>
                                            <p:fltVal val="0"/>
                                          </p:val>
                                        </p:tav>
                                        <p:tav tm="100000">
                                          <p:val>
                                            <p:strVal val="#ppt_w"/>
                                          </p:val>
                                        </p:tav>
                                      </p:tavLst>
                                    </p:anim>
                                    <p:anim calcmode="lin" valueType="num">
                                      <p:cBhvr>
                                        <p:cTn id="8" dur="500" fill="hold"/>
                                        <p:tgtEl>
                                          <p:spTgt spid="43010"/>
                                        </p:tgtEl>
                                        <p:attrNameLst>
                                          <p:attrName>ppt_h</p:attrName>
                                        </p:attrNameLst>
                                      </p:cBhvr>
                                      <p:tavLst>
                                        <p:tav tm="0">
                                          <p:val>
                                            <p:fltVal val="0"/>
                                          </p:val>
                                        </p:tav>
                                        <p:tav tm="100000">
                                          <p:val>
                                            <p:strVal val="#ppt_h"/>
                                          </p:val>
                                        </p:tav>
                                      </p:tavLst>
                                    </p:anim>
                                    <p:animEffect transition="in" filter="fade">
                                      <p:cBhvr>
                                        <p:cTn id="9"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12022"/>
            <a:ext cx="9144000" cy="6571479"/>
          </a:xfrm>
          <a:prstGeom prst="rect">
            <a:avLst/>
          </a:prstGeom>
        </p:spPr>
        <p:txBody>
          <a:bodyPr wrap="square">
            <a:spAutoFit/>
          </a:bodyPr>
          <a:lstStyle/>
          <a:p>
            <a:pPr algn="just">
              <a:lnSpc>
                <a:spcPct val="107000"/>
              </a:lnSpc>
              <a:spcAft>
                <a:spcPts val="800"/>
              </a:spcAft>
            </a:pPr>
            <a:r>
              <a:rPr lang="it-IT" sz="12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INTERVISTA ALLA FAMIGLIA </a:t>
            </a:r>
            <a:endPar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Essendo trascorsi cento anni dalla Prima Guerra Mondiale è impossibile ottenere informazioni da fonti dirette.</a:t>
            </a: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Nella mia famiglia sono riuscito a ottenere qualche notizia attraverso i nonni che ricordano avvenimenti raccontati dai loro genitori e/o nonni.</a:t>
            </a:r>
          </a:p>
          <a:p>
            <a:pPr algn="just">
              <a:lnSpc>
                <a:spcPct val="107000"/>
              </a:lnSpc>
              <a:spcAft>
                <a:spcPts val="800"/>
              </a:spcAft>
            </a:pPr>
            <a:r>
              <a:rPr lang="it-IT" sz="12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Essendo mia mamma ungherese e mio papà triestino, le fonti a cui ho attinto sono geograficamente lontani, ma simili nella sostanza.</a:t>
            </a:r>
            <a:endPar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Mia nonna ungherese ricorda alcuni fatti relativi all’epoca raccontate da sua nonna.</a:t>
            </a: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La famiglia abitava a </a:t>
            </a:r>
            <a:r>
              <a:rPr lang="it-IT" sz="1200" dirty="0" err="1">
                <a:solidFill>
                  <a:schemeClr val="bg1"/>
                </a:solidFill>
                <a:latin typeface="Book Antiqua" panose="02040602050305030304" pitchFamily="18" charset="0"/>
                <a:ea typeface="Calibri" panose="020F0502020204030204" pitchFamily="34" charset="0"/>
                <a:cs typeface="Times New Roman" panose="02020603050405020304" pitchFamily="18" charset="0"/>
              </a:rPr>
              <a:t>Eger</a:t>
            </a: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(città ungherese) e, rispetto ad oggi, la gente era più povera.</a:t>
            </a: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I maschi sono stati chiamati nell’esercito e portati al fronte russo con il treno. Non avevano vestiti caldi, né guanti e a qualcuno si ghiacciavano le dita che, spesso, dovevano essere amputate. Dalla stazione di arrivo a piedi, dovevano avvicinarsi per chilometri alla zona di guerra.</a:t>
            </a:r>
          </a:p>
          <a:p>
            <a:pPr algn="just">
              <a:lnSpc>
                <a:spcPct val="107000"/>
              </a:lnSpc>
              <a:spcAft>
                <a:spcPts val="800"/>
              </a:spcAft>
            </a:pPr>
            <a:r>
              <a:rPr lang="it-IT" sz="12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Nessuno sapeva dove si trovavano, né perché si trovavano in guerra.</a:t>
            </a:r>
            <a:endPar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sz="12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Dovevano costruire trincee e scavare buche per ripararsi dai proiettili, granate e bombe del nemico.</a:t>
            </a:r>
            <a:endPar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sz="12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Avevano tanta paura, </a:t>
            </a: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ma avevano da mangiare: qualche volta, per sopravvivere,</a:t>
            </a:r>
            <a:r>
              <a:rPr lang="it-IT" sz="12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hanno </a:t>
            </a: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rubato animali dai contadini.</a:t>
            </a: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Sono rimasti lontani da casa per tre anni. Ma altri, presi prigionieri, sono ritornati anche dopo vent’anni!</a:t>
            </a: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Anche per i famigliari rimasti a casa la vita era molto difficile, soprattutto perché era difficile trovare da mangiare.</a:t>
            </a: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Quelli che abitavano nelle campagne, pur essendo poveri, avevano da mangiare.</a:t>
            </a:r>
          </a:p>
          <a:p>
            <a:pPr algn="just">
              <a:lnSpc>
                <a:spcPct val="107000"/>
              </a:lnSpc>
              <a:spcAft>
                <a:spcPts val="800"/>
              </a:spcAft>
            </a:pPr>
            <a:r>
              <a:rPr lang="it-IT" sz="12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Il nonno da parte di papà proveniva da un paesino interno dell’Istria dell’Impero Austro-Ungarico.</a:t>
            </a:r>
            <a:endPar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Come quasi tutti i maschi di quella regione fu chiamato a Trieste e arruolato nel reggimento Fanteria n. 97.</a:t>
            </a: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Si pensava che la guerra potesse durare qualche mese… purtroppo i sopravvissuti ritornarono a casa dopo quattro anni ed oltre, anche più tardi. Furono inviati al fronte in Galizia dove morirono più del 50% di loro</a:t>
            </a:r>
            <a:r>
              <a:rPr lang="it-IT" sz="1200"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a:t>
            </a:r>
            <a:endPar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Quelli che sono rimasti a casa avevano i soliti problemi per mangiare.</a:t>
            </a:r>
          </a:p>
          <a:p>
            <a:pPr algn="just">
              <a:lnSpc>
                <a:spcPct val="107000"/>
              </a:lnSpc>
              <a:spcAft>
                <a:spcPts val="800"/>
              </a:spcAft>
            </a:pPr>
            <a:r>
              <a:rPr lang="it-IT" sz="12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La nonna, che era bambina, assieme alla famiglia, fu trasferita da Trieste al campo di internamento di </a:t>
            </a:r>
            <a:r>
              <a:rPr lang="it-IT" sz="1200" b="1" dirty="0" err="1">
                <a:solidFill>
                  <a:schemeClr val="bg1"/>
                </a:solidFill>
                <a:latin typeface="Book Antiqua" panose="02040602050305030304" pitchFamily="18" charset="0"/>
                <a:ea typeface="Calibri" panose="020F0502020204030204" pitchFamily="34" charset="0"/>
                <a:cs typeface="Times New Roman" panose="02020603050405020304" pitchFamily="18" charset="0"/>
              </a:rPr>
              <a:t>Katzenau</a:t>
            </a:r>
            <a:r>
              <a:rPr lang="it-IT" sz="12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(in Austria</a:t>
            </a:r>
            <a:r>
              <a:rPr lang="it-IT" sz="12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In uno dei campi venivano rinchiusi cittadini di lingua italiana provenienti da varie parti dell’impero Austro-Ungarico.</a:t>
            </a:r>
            <a:endParaRPr lang="it-IT" sz="12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7" name="Rettangolo 6"/>
          <p:cNvSpPr/>
          <p:nvPr/>
        </p:nvSpPr>
        <p:spPr>
          <a:xfrm>
            <a:off x="8100392" y="6488668"/>
            <a:ext cx="877163" cy="369332"/>
          </a:xfrm>
          <a:prstGeom prst="rect">
            <a:avLst/>
          </a:prstGeom>
        </p:spPr>
        <p:txBody>
          <a:bodyPr wrap="none">
            <a:spAutoFit/>
          </a:bodyPr>
          <a:lstStyle/>
          <a:p>
            <a:r>
              <a:rPr lang="it-IT" b="1" i="1" dirty="0" smtClean="0">
                <a:solidFill>
                  <a:schemeClr val="bg1"/>
                </a:solidFill>
                <a:latin typeface="Book Antiqua" panose="02040602050305030304" pitchFamily="18" charset="0"/>
              </a:rPr>
              <a:t>Viktor</a:t>
            </a:r>
            <a:endParaRPr lang="it-IT" b="1" i="1"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463662047"/>
      </p:ext>
    </p:extLst>
  </p:cSld>
  <p:clrMapOvr>
    <a:masterClrMapping/>
  </p:clrMapOvr>
  <p:transition spd="med" advClick="0" advTm="7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4034" name="Segnaposto contenuto 1"/>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0" y="0"/>
            <a:ext cx="5688000" cy="3930862"/>
          </a:xfrm>
        </p:spPr>
      </p:pic>
      <p:sp>
        <p:nvSpPr>
          <p:cNvPr id="2" name="CasellaDiTesto 1"/>
          <p:cNvSpPr txBox="1"/>
          <p:nvPr/>
        </p:nvSpPr>
        <p:spPr>
          <a:xfrm>
            <a:off x="5688000" y="0"/>
            <a:ext cx="3420504" cy="3139321"/>
          </a:xfrm>
          <a:prstGeom prst="rect">
            <a:avLst/>
          </a:prstGeom>
          <a:noFill/>
        </p:spPr>
        <p:txBody>
          <a:bodyPr wrap="square" rtlCol="0">
            <a:spAutoFit/>
          </a:bodyPr>
          <a:lstStyle/>
          <a:p>
            <a:r>
              <a:rPr lang="it-IT" dirty="0" smtClean="0">
                <a:solidFill>
                  <a:schemeClr val="bg1"/>
                </a:solidFill>
                <a:latin typeface="Book Antiqua" panose="02040602050305030304" pitchFamily="18" charset="0"/>
              </a:rPr>
              <a:t>Nel Tarvisiano dopo prima che iniziasse la guerra vivevano amici e parenti, durante il giorno combattevano e la sera c’era la tregua, ogni schieramento recuperava i propri morti e si ritrovavano poi a cena tutti assieme. Anche la notte di Natale del 1914 ci fu una tregua non solo a Tarvisio ma anche tra Francia e Belgio.</a:t>
            </a:r>
          </a:p>
        </p:txBody>
      </p:sp>
      <p:sp>
        <p:nvSpPr>
          <p:cNvPr id="3" name="CasellaDiTesto 2"/>
          <p:cNvSpPr txBox="1"/>
          <p:nvPr/>
        </p:nvSpPr>
        <p:spPr>
          <a:xfrm>
            <a:off x="251520" y="4221088"/>
            <a:ext cx="8568952" cy="2031325"/>
          </a:xfrm>
          <a:prstGeom prst="rect">
            <a:avLst/>
          </a:prstGeom>
          <a:noFill/>
        </p:spPr>
        <p:txBody>
          <a:bodyPr wrap="square" rtlCol="0">
            <a:spAutoFit/>
          </a:bodyPr>
          <a:lstStyle/>
          <a:p>
            <a:r>
              <a:rPr lang="it-IT" dirty="0">
                <a:solidFill>
                  <a:schemeClr val="bg1"/>
                </a:solidFill>
                <a:latin typeface="Book Antiqua" panose="02040602050305030304" pitchFamily="18" charset="0"/>
              </a:rPr>
              <a:t>Gli alti comandi </a:t>
            </a:r>
            <a:r>
              <a:rPr lang="it-IT" dirty="0" smtClean="0">
                <a:solidFill>
                  <a:schemeClr val="bg1"/>
                </a:solidFill>
                <a:latin typeface="Book Antiqua" panose="02040602050305030304" pitchFamily="18" charset="0"/>
              </a:rPr>
              <a:t>provvedevano </a:t>
            </a:r>
            <a:r>
              <a:rPr lang="it-IT" dirty="0">
                <a:solidFill>
                  <a:schemeClr val="bg1"/>
                </a:solidFill>
                <a:latin typeface="Book Antiqua" panose="02040602050305030304" pitchFamily="18" charset="0"/>
              </a:rPr>
              <a:t>successivamente al «Ricambio» delle truppe così i soldati che non si conoscevano tra di loro non avevano timore a combattere.</a:t>
            </a:r>
          </a:p>
          <a:p>
            <a:r>
              <a:rPr lang="it-IT" dirty="0">
                <a:solidFill>
                  <a:schemeClr val="bg1"/>
                </a:solidFill>
                <a:latin typeface="Book Antiqua" panose="02040602050305030304" pitchFamily="18" charset="0"/>
              </a:rPr>
              <a:t>Ci fu una tregua anche 1915 tra soldati tedeschi e canadesi.</a:t>
            </a:r>
          </a:p>
          <a:p>
            <a:r>
              <a:rPr lang="it-IT" dirty="0">
                <a:solidFill>
                  <a:schemeClr val="bg1"/>
                </a:solidFill>
                <a:latin typeface="Book Antiqua" panose="02040602050305030304" pitchFamily="18" charset="0"/>
              </a:rPr>
              <a:t>La Tregua di Natale ci insegna che anche durante i conflitti ci possono essere momenti di solidarietà e di umanità tra i </a:t>
            </a:r>
            <a:r>
              <a:rPr lang="it-IT" dirty="0" smtClean="0">
                <a:solidFill>
                  <a:schemeClr val="bg1"/>
                </a:solidFill>
                <a:latin typeface="Book Antiqua" panose="02040602050305030304" pitchFamily="18" charset="0"/>
              </a:rPr>
              <a:t>nemici.</a:t>
            </a:r>
          </a:p>
          <a:p>
            <a:r>
              <a:rPr lang="it-IT" dirty="0" smtClean="0">
                <a:solidFill>
                  <a:schemeClr val="bg1"/>
                </a:solidFill>
                <a:latin typeface="Book Antiqua" panose="02040602050305030304" pitchFamily="18" charset="0"/>
              </a:rPr>
              <a:t>L’uomo è un essere che ragiona non solo con la propria mente, ma anche con il proprio Cuore     </a:t>
            </a:r>
            <a:endParaRPr lang="it-IT" dirty="0">
              <a:solidFill>
                <a:schemeClr val="bg1"/>
              </a:solidFill>
              <a:latin typeface="Book Antiqua" panose="02040602050305030304" pitchFamily="18" charset="0"/>
            </a:endParaRPr>
          </a:p>
        </p:txBody>
      </p:sp>
      <p:sp>
        <p:nvSpPr>
          <p:cNvPr id="4" name="CasellaDiTesto 3"/>
          <p:cNvSpPr txBox="1"/>
          <p:nvPr/>
        </p:nvSpPr>
        <p:spPr>
          <a:xfrm>
            <a:off x="7812360" y="6309320"/>
            <a:ext cx="1080120" cy="369332"/>
          </a:xfrm>
          <a:prstGeom prst="rect">
            <a:avLst/>
          </a:prstGeom>
          <a:noFill/>
        </p:spPr>
        <p:txBody>
          <a:bodyPr wrap="square" rtlCol="0">
            <a:spAutoFit/>
          </a:bodyPr>
          <a:lstStyle/>
          <a:p>
            <a:r>
              <a:rPr lang="it-IT" b="1" i="1" dirty="0" smtClean="0">
                <a:solidFill>
                  <a:schemeClr val="bg1"/>
                </a:solidFill>
                <a:latin typeface="Book Antiqua" panose="02040602050305030304" pitchFamily="18" charset="0"/>
              </a:rPr>
              <a:t>Virginia</a:t>
            </a:r>
            <a:endParaRPr lang="it-IT" b="1" i="1"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p:cTn id="7" dur="500" fill="hold"/>
                                        <p:tgtEl>
                                          <p:spTgt spid="44034"/>
                                        </p:tgtEl>
                                        <p:attrNameLst>
                                          <p:attrName>ppt_w</p:attrName>
                                        </p:attrNameLst>
                                      </p:cBhvr>
                                      <p:tavLst>
                                        <p:tav tm="0">
                                          <p:val>
                                            <p:fltVal val="0"/>
                                          </p:val>
                                        </p:tav>
                                        <p:tav tm="100000">
                                          <p:val>
                                            <p:strVal val="#ppt_w"/>
                                          </p:val>
                                        </p:tav>
                                      </p:tavLst>
                                    </p:anim>
                                    <p:anim calcmode="lin" valueType="num">
                                      <p:cBhvr>
                                        <p:cTn id="8" dur="500" fill="hold"/>
                                        <p:tgtEl>
                                          <p:spTgt spid="44034"/>
                                        </p:tgtEl>
                                        <p:attrNameLst>
                                          <p:attrName>ppt_h</p:attrName>
                                        </p:attrNameLst>
                                      </p:cBhvr>
                                      <p:tavLst>
                                        <p:tav tm="0">
                                          <p:val>
                                            <p:fltVal val="0"/>
                                          </p:val>
                                        </p:tav>
                                        <p:tav tm="100000">
                                          <p:val>
                                            <p:strVal val="#ppt_h"/>
                                          </p:val>
                                        </p:tav>
                                      </p:tavLst>
                                    </p:anim>
                                    <p:animEffect transition="in" filter="fade">
                                      <p:cBhvr>
                                        <p:cTn id="9"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5058" name="Segnaposto contenuto 1"/>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5688000" cy="3922385"/>
          </a:xfrm>
        </p:spPr>
      </p:pic>
      <p:sp>
        <p:nvSpPr>
          <p:cNvPr id="2" name="Rettangolo 1"/>
          <p:cNvSpPr/>
          <p:nvPr/>
        </p:nvSpPr>
        <p:spPr>
          <a:xfrm>
            <a:off x="5688000" y="22702"/>
            <a:ext cx="3456000" cy="2953629"/>
          </a:xfrm>
          <a:prstGeom prst="rect">
            <a:avLst/>
          </a:prstGeom>
        </p:spPr>
        <p:txBody>
          <a:bodyPr wrap="square">
            <a:spAutoFit/>
          </a:bodyPr>
          <a:lstStyle/>
          <a:p>
            <a:pPr algn="just">
              <a:lnSpc>
                <a:spcPct val="107000"/>
              </a:lnSpc>
              <a:spcAft>
                <a:spcPts val="800"/>
              </a:spcAft>
            </a:pPr>
            <a:r>
              <a:rPr lang="it-IT"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F</a:t>
            </a:r>
            <a:r>
              <a:rPr lang="it-IT" b="1" i="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rammenti </a:t>
            </a:r>
            <a:r>
              <a:rPr lang="it-IT"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di testimonianze</a:t>
            </a:r>
            <a:endPar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a:t>
            </a: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Durante la guerra, quando ero stato portato in treno come prigioniero, per scappare feci finta di andare in bagno. Mi sporsi dal finestrino e mi buttai giù.</a:t>
            </a:r>
          </a:p>
          <a:p>
            <a:pPr algn="just">
              <a:lnSpc>
                <a:spcPct val="107000"/>
              </a:lnSpc>
              <a:spcAft>
                <a:spcPts val="800"/>
              </a:spcAft>
            </a:pPr>
            <a:r>
              <a:rPr lang="it-IT"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Mi feci un po’ male, ma così riuscii a scappare”.</a:t>
            </a:r>
            <a:endParaRPr lang="it-IT"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3" name="Rettangolo 2"/>
          <p:cNvSpPr/>
          <p:nvPr/>
        </p:nvSpPr>
        <p:spPr>
          <a:xfrm>
            <a:off x="8100392" y="6165304"/>
            <a:ext cx="736099" cy="369332"/>
          </a:xfrm>
          <a:prstGeom prst="rect">
            <a:avLst/>
          </a:prstGeom>
        </p:spPr>
        <p:txBody>
          <a:bodyPr wrap="none">
            <a:spAutoFit/>
          </a:bodyPr>
          <a:lstStyle/>
          <a:p>
            <a:r>
              <a:rPr lang="it-IT" b="1" i="1" dirty="0">
                <a:solidFill>
                  <a:schemeClr val="bg1"/>
                </a:solidFill>
                <a:latin typeface="Book Antiqua" pitchFamily="18" charset="0"/>
                <a:ea typeface="Calibri" panose="020F0502020204030204" pitchFamily="34" charset="0"/>
                <a:cs typeface="Times New Roman" panose="02020603050405020304" pitchFamily="18" charset="0"/>
              </a:rPr>
              <a:t>Maia</a:t>
            </a:r>
            <a:endParaRPr lang="it-IT" dirty="0">
              <a:solidFill>
                <a:schemeClr val="bg1"/>
              </a:solidFill>
              <a:latin typeface="Book Antiqua"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082" name="Segnaposto contenuto 1"/>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5688013" cy="3868738"/>
          </a:xfrm>
        </p:spPr>
      </p:pic>
      <p:sp>
        <p:nvSpPr>
          <p:cNvPr id="2" name="Rettangolo 1"/>
          <p:cNvSpPr/>
          <p:nvPr/>
        </p:nvSpPr>
        <p:spPr>
          <a:xfrm>
            <a:off x="5688013" y="1"/>
            <a:ext cx="3455987" cy="3195683"/>
          </a:xfrm>
          <a:prstGeom prst="rect">
            <a:avLst/>
          </a:prstGeom>
        </p:spPr>
        <p:txBody>
          <a:bodyPr wrap="square">
            <a:spAutoFit/>
          </a:bodyPr>
          <a:lstStyle/>
          <a:p>
            <a:pPr algn="just">
              <a:lnSpc>
                <a:spcPct val="107000"/>
              </a:lnSpc>
              <a:spcAft>
                <a:spcPts val="800"/>
              </a:spcAft>
            </a:pPr>
            <a:r>
              <a:rPr lang="it-IT"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I miei nonni non ricordano molto dei racconti fatti dai loro genitori e nonni, a parte qualche particolare che gli è rimasto impresso nella mente.</a:t>
            </a:r>
          </a:p>
          <a:p>
            <a:pPr algn="just">
              <a:lnSpc>
                <a:spcPct val="107000"/>
              </a:lnSpc>
              <a:spcAft>
                <a:spcPts val="800"/>
              </a:spcAft>
            </a:pPr>
            <a:r>
              <a:rPr lang="it-IT"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Parlavano di lunghi periodi di povertà, fame e paura.</a:t>
            </a:r>
          </a:p>
          <a:p>
            <a:pPr algn="just">
              <a:lnSpc>
                <a:spcPct val="107000"/>
              </a:lnSpc>
              <a:spcAft>
                <a:spcPts val="800"/>
              </a:spcAft>
            </a:pPr>
            <a:r>
              <a:rPr lang="it-IT"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Quando sentivano il rumore degli aerei bombardieri, correvano a nascondersi in fienili, cantine o soffitte</a:t>
            </a:r>
            <a:r>
              <a:rPr lang="it-IT" sz="1600"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a:t>
            </a:r>
            <a:endParaRPr lang="it-IT"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p:txBody>
      </p:sp>
      <p:sp>
        <p:nvSpPr>
          <p:cNvPr id="3" name="Rettangolo 2"/>
          <p:cNvSpPr/>
          <p:nvPr/>
        </p:nvSpPr>
        <p:spPr>
          <a:xfrm>
            <a:off x="0" y="3868738"/>
            <a:ext cx="9144000" cy="2310184"/>
          </a:xfrm>
          <a:prstGeom prst="rect">
            <a:avLst/>
          </a:prstGeom>
        </p:spPr>
        <p:txBody>
          <a:bodyPr wrap="square">
            <a:spAutoFit/>
          </a:bodyPr>
          <a:lstStyle/>
          <a:p>
            <a:pPr algn="just">
              <a:lnSpc>
                <a:spcPct val="107000"/>
              </a:lnSpc>
              <a:spcAft>
                <a:spcPts val="800"/>
              </a:spcAft>
            </a:pPr>
            <a:r>
              <a:rPr lang="it-IT"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Avevano paura, inoltre, di essere portati via dai soldati, di essere picchiati o, peggio, uccisi.</a:t>
            </a:r>
          </a:p>
          <a:p>
            <a:pPr algn="just">
              <a:lnSpc>
                <a:spcPct val="107000"/>
              </a:lnSpc>
              <a:spcAft>
                <a:spcPts val="800"/>
              </a:spcAft>
            </a:pPr>
            <a:r>
              <a:rPr lang="it-IT"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Un mio trisnonno era un povero pastore che, non avendo scarpe, si era ricavato delle suole, tagliando i copertoni delle ruote delle auto, legandosele ai piedi con corde. </a:t>
            </a:r>
          </a:p>
          <a:p>
            <a:pPr algn="just">
              <a:lnSpc>
                <a:spcPct val="107000"/>
              </a:lnSpc>
              <a:spcAft>
                <a:spcPts val="800"/>
              </a:spcAft>
            </a:pPr>
            <a:r>
              <a:rPr lang="it-IT"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Purtroppo erano così scomode che gli alluci si erano gonfiati. Così quando fu chiamato nell’esercito per combattere in guerra, non riusciva a usare gli scarponi e alla fine lo fecero ritornare a casa.</a:t>
            </a:r>
          </a:p>
          <a:p>
            <a:pPr algn="just">
              <a:lnSpc>
                <a:spcPct val="107000"/>
              </a:lnSpc>
              <a:spcAft>
                <a:spcPts val="800"/>
              </a:spcAft>
            </a:pPr>
            <a:r>
              <a:rPr lang="it-IT"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La guerra non è giusta, né sbagliata: la guerra è un vero mostro che impedisce agli uomini di vivere insieme!</a:t>
            </a:r>
          </a:p>
        </p:txBody>
      </p:sp>
      <p:sp>
        <p:nvSpPr>
          <p:cNvPr id="4" name="Rettangolo 3"/>
          <p:cNvSpPr/>
          <p:nvPr/>
        </p:nvSpPr>
        <p:spPr>
          <a:xfrm>
            <a:off x="7924570" y="6309320"/>
            <a:ext cx="877163" cy="378950"/>
          </a:xfrm>
          <a:prstGeom prst="rect">
            <a:avLst/>
          </a:prstGeom>
        </p:spPr>
        <p:txBody>
          <a:bodyPr wrap="none">
            <a:spAutoFit/>
          </a:bodyPr>
          <a:lstStyle/>
          <a:p>
            <a:pPr algn="r">
              <a:lnSpc>
                <a:spcPct val="107000"/>
              </a:lnSpc>
              <a:spcAft>
                <a:spcPts val="800"/>
              </a:spcAft>
            </a:pPr>
            <a:r>
              <a:rPr lang="it-IT" b="1" i="1" dirty="0">
                <a:solidFill>
                  <a:schemeClr val="bg1"/>
                </a:solidFill>
                <a:latin typeface="Book Antiqua" pitchFamily="18" charset="0"/>
                <a:ea typeface="Calibri" panose="020F0502020204030204" pitchFamily="34" charset="0"/>
                <a:cs typeface="Times New Roman" panose="02020603050405020304" pitchFamily="18" charset="0"/>
              </a:rPr>
              <a:t>Denise</a:t>
            </a:r>
            <a:endParaRPr lang="it-IT" sz="1800" dirty="0">
              <a:solidFill>
                <a:schemeClr val="bg1"/>
              </a:solidFill>
              <a:effectLst/>
              <a:latin typeface="Book Antiqua" pitchFamily="18" charset="0"/>
              <a:ea typeface="Calibri" panose="020F0502020204030204" pitchFamily="34" charset="0"/>
              <a:cs typeface="Times New Roman" panose="0202060305040502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Effect transition="in" filter="fade">
                                      <p:cBhvr>
                                        <p:cTn id="9"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5688000" cy="3779885"/>
          </a:xfrm>
          <a:prstGeom prst="rect">
            <a:avLst/>
          </a:prstGeom>
        </p:spPr>
      </p:pic>
      <p:pic>
        <p:nvPicPr>
          <p:cNvPr id="3" name="Immagine 2"/>
          <p:cNvPicPr>
            <a:picLocks noChangeAspect="1"/>
          </p:cNvPicPr>
          <p:nvPr/>
        </p:nvPicPr>
        <p:blipFill rotWithShape="1">
          <a:blip r:embed="rId4" cstate="screen">
            <a:extLst>
              <a:ext uri="{28A0092B-C50C-407E-A947-70E740481C1C}">
                <a14:useLocalDpi xmlns:a14="http://schemas.microsoft.com/office/drawing/2010/main"/>
              </a:ext>
            </a:extLst>
          </a:blip>
          <a:srcRect l="2263" t="25481"/>
          <a:stretch/>
        </p:blipFill>
        <p:spPr>
          <a:xfrm>
            <a:off x="0" y="3779887"/>
            <a:ext cx="9072184" cy="1593329"/>
          </a:xfrm>
          <a:prstGeom prst="rect">
            <a:avLst/>
          </a:prstGeom>
        </p:spPr>
      </p:pic>
      <p:pic>
        <p:nvPicPr>
          <p:cNvPr id="4" name="Immagine 3"/>
          <p:cNvPicPr>
            <a:picLocks noChangeAspect="1"/>
          </p:cNvPicPr>
          <p:nvPr/>
        </p:nvPicPr>
        <p:blipFill>
          <a:blip r:embed="rId5" cstate="print"/>
          <a:stretch>
            <a:fillRect/>
          </a:stretch>
        </p:blipFill>
        <p:spPr>
          <a:xfrm>
            <a:off x="0" y="5373216"/>
            <a:ext cx="9072184" cy="1473232"/>
          </a:xfrm>
          <a:prstGeom prst="rect">
            <a:avLst/>
          </a:prstGeom>
        </p:spPr>
      </p:pic>
      <p:pic>
        <p:nvPicPr>
          <p:cNvPr id="5" name="Immagine 4"/>
          <p:cNvPicPr>
            <a:picLocks noChangeAspect="1"/>
          </p:cNvPicPr>
          <p:nvPr/>
        </p:nvPicPr>
        <p:blipFill>
          <a:blip r:embed="rId6" cstate="print"/>
          <a:stretch>
            <a:fillRect/>
          </a:stretch>
        </p:blipFill>
        <p:spPr>
          <a:xfrm>
            <a:off x="5676093" y="620688"/>
            <a:ext cx="3467907" cy="1386867"/>
          </a:xfrm>
          <a:prstGeom prst="rect">
            <a:avLst/>
          </a:prstGeom>
        </p:spPr>
      </p:pic>
      <p:sp>
        <p:nvSpPr>
          <p:cNvPr id="6" name="CasellaDiTesto 5"/>
          <p:cNvSpPr txBox="1"/>
          <p:nvPr/>
        </p:nvSpPr>
        <p:spPr>
          <a:xfrm>
            <a:off x="7884368" y="3356992"/>
            <a:ext cx="1008112" cy="369332"/>
          </a:xfrm>
          <a:prstGeom prst="rect">
            <a:avLst/>
          </a:prstGeom>
          <a:noFill/>
        </p:spPr>
        <p:txBody>
          <a:bodyPr wrap="square" rtlCol="0">
            <a:spAutoFit/>
          </a:bodyPr>
          <a:lstStyle/>
          <a:p>
            <a:r>
              <a:rPr lang="it-IT" b="1" i="1" dirty="0" smtClean="0">
                <a:solidFill>
                  <a:schemeClr val="bg1"/>
                </a:solidFill>
                <a:latin typeface="Book Antiqua" panose="02040602050305030304" pitchFamily="18" charset="0"/>
              </a:rPr>
              <a:t>Ayman</a:t>
            </a:r>
            <a:endParaRPr lang="it-IT" b="1" i="1" dirty="0">
              <a:solidFill>
                <a:schemeClr val="bg1"/>
              </a:solidFill>
              <a:latin typeface="Book Antiqua" panose="02040602050305030304"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sellaDiTesto 1"/>
          <p:cNvSpPr txBox="1"/>
          <p:nvPr/>
        </p:nvSpPr>
        <p:spPr>
          <a:xfrm>
            <a:off x="1403648" y="5301208"/>
            <a:ext cx="6624736" cy="769441"/>
          </a:xfrm>
          <a:prstGeom prst="rect">
            <a:avLst/>
          </a:prstGeom>
          <a:noFill/>
        </p:spPr>
        <p:txBody>
          <a:bodyPr wrap="square" rtlCol="0">
            <a:prstTxWarp prst="textWave2">
              <a:avLst/>
            </a:prstTxWarp>
            <a:spAutoFit/>
          </a:bodyPr>
          <a:lstStyle/>
          <a:p>
            <a:r>
              <a:rPr lang="it-IT" sz="4400" b="1" spc="50" dirty="0" smtClean="0">
                <a:ln w="13500">
                  <a:solidFill>
                    <a:schemeClr val="accent1">
                      <a:shade val="2500"/>
                      <a:alpha val="6500"/>
                    </a:schemeClr>
                  </a:solidFill>
                  <a:prstDash val="solid"/>
                </a:ln>
                <a:effectLst>
                  <a:glow rad="228600">
                    <a:schemeClr val="accent2">
                      <a:satMod val="175000"/>
                      <a:alpha val="40000"/>
                    </a:schemeClr>
                  </a:glow>
                  <a:innerShdw blurRad="50900" dist="38500" dir="13500000">
                    <a:srgbClr val="000000">
                      <a:alpha val="60000"/>
                    </a:srgbClr>
                  </a:innerShdw>
                </a:effectLst>
                <a:latin typeface="Book Antiqua" pitchFamily="18" charset="0"/>
              </a:rPr>
              <a:t>Attività</a:t>
            </a:r>
            <a:r>
              <a:rPr lang="it-IT" sz="4400" b="1" spc="50" dirty="0" smtClean="0">
                <a:ln w="13500">
                  <a:solidFill>
                    <a:schemeClr val="accent1">
                      <a:shade val="2500"/>
                      <a:alpha val="6500"/>
                    </a:schemeClr>
                  </a:solidFill>
                  <a:prstDash val="solid"/>
                </a:ln>
                <a:solidFill>
                  <a:schemeClr val="accent1">
                    <a:tint val="3000"/>
                    <a:alpha val="95000"/>
                  </a:schemeClr>
                </a:solidFill>
                <a:effectLst>
                  <a:glow rad="228600">
                    <a:schemeClr val="accent2">
                      <a:satMod val="175000"/>
                      <a:alpha val="40000"/>
                    </a:schemeClr>
                  </a:glow>
                  <a:innerShdw blurRad="50900" dist="38500" dir="13500000">
                    <a:srgbClr val="000000">
                      <a:alpha val="60000"/>
                    </a:srgbClr>
                  </a:innerShdw>
                </a:effectLst>
                <a:latin typeface="Book Antiqua" pitchFamily="18" charset="0"/>
              </a:rPr>
              <a:t> </a:t>
            </a:r>
            <a:r>
              <a:rPr lang="it-IT" sz="4400" b="1" spc="50" dirty="0" smtClean="0">
                <a:ln w="13500">
                  <a:solidFill>
                    <a:schemeClr val="accent1">
                      <a:shade val="2500"/>
                      <a:alpha val="6500"/>
                    </a:schemeClr>
                  </a:solidFill>
                  <a:prstDash val="solid"/>
                </a:ln>
                <a:effectLst>
                  <a:glow rad="228600">
                    <a:schemeClr val="accent2">
                      <a:satMod val="175000"/>
                      <a:alpha val="40000"/>
                    </a:schemeClr>
                  </a:glow>
                  <a:innerShdw blurRad="50900" dist="38500" dir="13500000">
                    <a:srgbClr val="000000">
                      <a:alpha val="60000"/>
                    </a:srgbClr>
                  </a:innerShdw>
                </a:effectLst>
                <a:latin typeface="Book Antiqua" pitchFamily="18" charset="0"/>
              </a:rPr>
              <a:t>laboratoriali</a:t>
            </a:r>
            <a:endParaRPr lang="it-IT" sz="4400" b="1" spc="50" dirty="0">
              <a:ln w="13500">
                <a:solidFill>
                  <a:schemeClr val="accent1">
                    <a:shade val="2500"/>
                    <a:alpha val="6500"/>
                  </a:schemeClr>
                </a:solidFill>
                <a:prstDash val="solid"/>
              </a:ln>
              <a:effectLst>
                <a:glow rad="228600">
                  <a:schemeClr val="accent2">
                    <a:satMod val="175000"/>
                    <a:alpha val="40000"/>
                  </a:schemeClr>
                </a:glow>
                <a:innerShdw blurRad="50900" dist="38500" dir="13500000">
                  <a:srgbClr val="000000">
                    <a:alpha val="60000"/>
                  </a:srgbClr>
                </a:innerShdw>
              </a:effectLst>
              <a:latin typeface="Book Antiqua" pitchFamily="18" charset="0"/>
            </a:endParaRP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2" name="Immagine 11" descr="IMG_86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340768"/>
            <a:ext cx="4104456" cy="4104456"/>
          </a:xfrm>
          <a:prstGeom prst="rect">
            <a:avLst/>
          </a:prstGeom>
        </p:spPr>
      </p:pic>
      <p:pic>
        <p:nvPicPr>
          <p:cNvPr id="13" name="Immagine 12" descr="IMG_861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4008" y="1340768"/>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1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340768"/>
            <a:ext cx="4104000" cy="4104000"/>
          </a:xfrm>
          <a:prstGeom prst="rect">
            <a:avLst/>
          </a:prstGeom>
        </p:spPr>
      </p:pic>
      <p:pic>
        <p:nvPicPr>
          <p:cNvPr id="3" name="Immagine 2" descr="IMG_862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4008" y="1412776"/>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268760"/>
            <a:ext cx="4104000" cy="4104000"/>
          </a:xfrm>
          <a:prstGeom prst="rect">
            <a:avLst/>
          </a:prstGeom>
        </p:spPr>
      </p:pic>
      <p:pic>
        <p:nvPicPr>
          <p:cNvPr id="3" name="Immagine 2" descr="IMG_862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016" y="1268760"/>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4657664" y="188640"/>
            <a:ext cx="3730760" cy="3312369"/>
          </a:xfrm>
        </p:spPr>
        <p:txBody>
          <a:bodyPr/>
          <a:lstStyle/>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Di queste case</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non è rimasto</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che qualche</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brandello di muro</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Di tanti</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che mi corrispondevano</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non è rimasto</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it-IT" sz="1800" b="1" i="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neppure tanto</a:t>
            </a:r>
            <a:endParaRPr lang="it-IT" sz="18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endParaRPr>
          </a:p>
          <a:p>
            <a:endParaRPr lang="it-IT" sz="1800" dirty="0">
              <a:solidFill>
                <a:schemeClr val="bg1"/>
              </a:solidFill>
              <a:latin typeface="Book Antiqua" panose="02040602050305030304" pitchFamily="18" charset="0"/>
            </a:endParaRPr>
          </a:p>
        </p:txBody>
      </p:sp>
      <p:pic>
        <p:nvPicPr>
          <p:cNvPr id="5" name="Immagine 4" descr="C:\Users\HP\Documents\ERASMUS STORIA\foto  4^B\002.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3501009"/>
            <a:ext cx="4561429" cy="3449964"/>
          </a:xfrm>
          <a:prstGeom prst="rect">
            <a:avLst/>
          </a:prstGeom>
          <a:noFill/>
          <a:ln>
            <a:noFill/>
          </a:ln>
        </p:spPr>
      </p:pic>
      <p:pic>
        <p:nvPicPr>
          <p:cNvPr id="6" name="Immagine 5" descr="C:\Users\HP\Documents\ERASMUS STORIA\foto  4^B\001.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56" y="0"/>
            <a:ext cx="4572000" cy="3477526"/>
          </a:xfrm>
          <a:prstGeom prst="rect">
            <a:avLst/>
          </a:prstGeom>
          <a:noFill/>
          <a:ln>
            <a:noFill/>
          </a:ln>
        </p:spPr>
      </p:pic>
      <p:sp>
        <p:nvSpPr>
          <p:cNvPr id="7" name="Rettangolo 6"/>
          <p:cNvSpPr/>
          <p:nvPr/>
        </p:nvSpPr>
        <p:spPr>
          <a:xfrm>
            <a:off x="179512" y="3717032"/>
            <a:ext cx="4176464" cy="2031325"/>
          </a:xfrm>
          <a:prstGeom prst="rect">
            <a:avLst/>
          </a:prstGeom>
        </p:spPr>
        <p:txBody>
          <a:bodyPr wrap="square">
            <a:spAutoFit/>
          </a:bodyPr>
          <a:lstStyle/>
          <a:p>
            <a:r>
              <a:rPr lang="it-IT" b="1" i="1" dirty="0" smtClean="0">
                <a:solidFill>
                  <a:schemeClr val="bg1"/>
                </a:solidFill>
                <a:latin typeface="Book Antiqua" panose="02040602050305030304" pitchFamily="18" charset="0"/>
              </a:rPr>
              <a:t>Ma nel cuore</a:t>
            </a:r>
          </a:p>
          <a:p>
            <a:r>
              <a:rPr lang="it-IT" b="1" i="1" dirty="0" smtClean="0">
                <a:solidFill>
                  <a:schemeClr val="bg1"/>
                </a:solidFill>
                <a:latin typeface="Book Antiqua" panose="02040602050305030304" pitchFamily="18" charset="0"/>
              </a:rPr>
              <a:t>nessuna croce manca</a:t>
            </a:r>
          </a:p>
          <a:p>
            <a:endParaRPr lang="it-IT" b="1" i="1" dirty="0" smtClean="0">
              <a:solidFill>
                <a:schemeClr val="bg1"/>
              </a:solidFill>
              <a:latin typeface="Book Antiqua" panose="02040602050305030304" pitchFamily="18" charset="0"/>
            </a:endParaRPr>
          </a:p>
          <a:p>
            <a:r>
              <a:rPr lang="it-IT" b="1" i="1" dirty="0" smtClean="0">
                <a:solidFill>
                  <a:schemeClr val="bg1"/>
                </a:solidFill>
                <a:latin typeface="Book Antiqua" panose="02040602050305030304" pitchFamily="18" charset="0"/>
              </a:rPr>
              <a:t>È il mio cuore</a:t>
            </a:r>
          </a:p>
          <a:p>
            <a:r>
              <a:rPr lang="it-IT" b="1" i="1" dirty="0" smtClean="0">
                <a:solidFill>
                  <a:schemeClr val="bg1"/>
                </a:solidFill>
                <a:latin typeface="Book Antiqua" panose="02040602050305030304" pitchFamily="18" charset="0"/>
              </a:rPr>
              <a:t>il paese più straziato.</a:t>
            </a:r>
          </a:p>
          <a:p>
            <a:endParaRPr lang="it-IT" b="1" i="1" dirty="0" smtClean="0">
              <a:solidFill>
                <a:schemeClr val="bg1"/>
              </a:solidFill>
              <a:latin typeface="Book Antiqua" panose="02040602050305030304" pitchFamily="18" charset="0"/>
            </a:endParaRPr>
          </a:p>
          <a:p>
            <a:r>
              <a:rPr lang="it-IT" b="1" i="1" dirty="0" smtClean="0">
                <a:solidFill>
                  <a:schemeClr val="bg1"/>
                </a:solidFill>
                <a:latin typeface="Book Antiqua" panose="02040602050305030304" pitchFamily="18" charset="0"/>
              </a:rPr>
              <a:t>(G. Ungaretti)</a:t>
            </a:r>
            <a:endParaRPr lang="it-IT" b="1" i="1" dirty="0">
              <a:solidFill>
                <a:schemeClr val="bg1"/>
              </a:solidFill>
              <a:latin typeface="Book Antiqua" panose="02040602050305030304" pitchFamily="18" charset="0"/>
            </a:endParaRPr>
          </a:p>
        </p:txBody>
      </p:sp>
      <p:sp>
        <p:nvSpPr>
          <p:cNvPr id="9" name="Rettangolo 8"/>
          <p:cNvSpPr/>
          <p:nvPr/>
        </p:nvSpPr>
        <p:spPr>
          <a:xfrm>
            <a:off x="1784408" y="6234554"/>
            <a:ext cx="5359159" cy="600164"/>
          </a:xfrm>
          <a:prstGeom prst="rect">
            <a:avLst/>
          </a:prstGeom>
          <a:noFill/>
        </p:spPr>
        <p:txBody>
          <a:bodyPr wrap="none" lIns="91440" tIns="45720" rIns="91440" bIns="45720">
            <a:spAutoFit/>
          </a:bodyPr>
          <a:lstStyle/>
          <a:p>
            <a:pPr algn="ctr"/>
            <a:r>
              <a:rPr lang="it-IT" sz="1100" b="1" i="1" cap="none" spc="0" dirty="0" smtClean="0">
                <a:ln w="9525">
                  <a:solidFill>
                    <a:schemeClr val="tx1"/>
                  </a:solidFill>
                  <a:prstDash val="solid"/>
                </a:ln>
                <a:solidFill>
                  <a:schemeClr val="tx1"/>
                </a:solidFill>
                <a:effectLst>
                  <a:glow rad="127000">
                    <a:schemeClr val="bg1"/>
                  </a:glow>
                  <a:outerShdw blurRad="12700" dist="38100" dir="2700000" sx="1000" sy="1000" algn="tl" rotWithShape="0">
                    <a:srgbClr val="000000">
                      <a:alpha val="43137"/>
                    </a:srgbClr>
                  </a:outerShdw>
                </a:effectLst>
                <a:latin typeface="Book Antiqua" panose="02040602050305030304" pitchFamily="18" charset="0"/>
              </a:rPr>
              <a:t>Conosco molto bene “San Martino del Carso” perché ci vado spesso in bicicletta.</a:t>
            </a:r>
          </a:p>
          <a:p>
            <a:pPr algn="ctr"/>
            <a:r>
              <a:rPr lang="it-IT" sz="1100" b="1" i="1" cap="none" spc="0" dirty="0" smtClean="0">
                <a:ln w="9525">
                  <a:solidFill>
                    <a:schemeClr val="tx1"/>
                  </a:solidFill>
                  <a:prstDash val="solid"/>
                </a:ln>
                <a:solidFill>
                  <a:schemeClr val="tx1"/>
                </a:solidFill>
                <a:effectLst>
                  <a:glow rad="127000">
                    <a:schemeClr val="bg1"/>
                  </a:glow>
                  <a:outerShdw blurRad="12700" dist="38100" dir="2700000" sx="1000" sy="1000" algn="tl" rotWithShape="0">
                    <a:srgbClr val="000000">
                      <a:alpha val="43137"/>
                    </a:srgbClr>
                  </a:outerShdw>
                </a:effectLst>
                <a:latin typeface="Book Antiqua" panose="02040602050305030304" pitchFamily="18" charset="0"/>
              </a:rPr>
              <a:t>Il paesaggio in autunno è bellissimo: è tutto rosso e arancione.</a:t>
            </a:r>
          </a:p>
          <a:p>
            <a:pPr algn="ctr"/>
            <a:r>
              <a:rPr lang="it-IT" sz="1100" b="1" i="1" cap="none" spc="0" dirty="0" smtClean="0">
                <a:ln w="9525">
                  <a:solidFill>
                    <a:schemeClr val="tx1"/>
                  </a:solidFill>
                  <a:prstDash val="solid"/>
                </a:ln>
                <a:solidFill>
                  <a:schemeClr val="tx1"/>
                </a:solidFill>
                <a:effectLst>
                  <a:glow rad="127000">
                    <a:schemeClr val="bg1"/>
                  </a:glow>
                  <a:outerShdw blurRad="12700" dist="38100" dir="2700000" sx="1000" sy="1000" algn="tl" rotWithShape="0">
                    <a:srgbClr val="000000">
                      <a:alpha val="43137"/>
                    </a:srgbClr>
                  </a:outerShdw>
                </a:effectLst>
                <a:latin typeface="Book Antiqua" panose="02040602050305030304" pitchFamily="18" charset="0"/>
              </a:rPr>
              <a:t>Sembra impossibile che ci sia stata la guerra!</a:t>
            </a:r>
            <a:endParaRPr lang="it-IT" sz="1100" b="1" i="1" cap="none" spc="0" dirty="0">
              <a:ln w="9525">
                <a:solidFill>
                  <a:schemeClr val="tx1"/>
                </a:solidFill>
                <a:prstDash val="solid"/>
              </a:ln>
              <a:solidFill>
                <a:schemeClr val="tx1"/>
              </a:solidFill>
              <a:effectLst>
                <a:glow rad="127000">
                  <a:schemeClr val="bg1"/>
                </a:glow>
                <a:outerShdw blurRad="12700" dist="38100" dir="2700000" sx="1000" sy="1000" algn="tl" rotWithShape="0">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062293626"/>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196752"/>
            <a:ext cx="4104000" cy="4104000"/>
          </a:xfrm>
          <a:prstGeom prst="rect">
            <a:avLst/>
          </a:prstGeom>
        </p:spPr>
      </p:pic>
      <p:pic>
        <p:nvPicPr>
          <p:cNvPr id="3" name="Immagine 2" descr="IMG_862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016" y="1196752"/>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340768"/>
            <a:ext cx="4104000" cy="4104000"/>
          </a:xfrm>
          <a:prstGeom prst="rect">
            <a:avLst/>
          </a:prstGeom>
        </p:spPr>
      </p:pic>
      <p:pic>
        <p:nvPicPr>
          <p:cNvPr id="3" name="Immagine 2" descr="IMG_862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4008" y="1340768"/>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412776"/>
            <a:ext cx="4104000" cy="4104000"/>
          </a:xfrm>
          <a:prstGeom prst="rect">
            <a:avLst/>
          </a:prstGeom>
        </p:spPr>
      </p:pic>
      <p:pic>
        <p:nvPicPr>
          <p:cNvPr id="3" name="Immagine 2" descr="IMG_86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016" y="1412776"/>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3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484784"/>
            <a:ext cx="4104000" cy="4104000"/>
          </a:xfrm>
          <a:prstGeom prst="rect">
            <a:avLst/>
          </a:prstGeom>
        </p:spPr>
      </p:pic>
      <p:pic>
        <p:nvPicPr>
          <p:cNvPr id="3" name="Immagine 2" descr="IMG_863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016" y="1484784"/>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3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412776"/>
            <a:ext cx="4104000" cy="4104000"/>
          </a:xfrm>
          <a:prstGeom prst="rect">
            <a:avLst/>
          </a:prstGeom>
        </p:spPr>
      </p:pic>
      <p:pic>
        <p:nvPicPr>
          <p:cNvPr id="3" name="Immagine 2" descr="IMG_863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024" y="1412776"/>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3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196752"/>
            <a:ext cx="4104000" cy="4104000"/>
          </a:xfrm>
          <a:prstGeom prst="rect">
            <a:avLst/>
          </a:prstGeom>
        </p:spPr>
      </p:pic>
      <p:pic>
        <p:nvPicPr>
          <p:cNvPr id="3" name="Immagine 2" descr="IMG_864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016" y="1196752"/>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4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484784"/>
            <a:ext cx="4104000" cy="4104000"/>
          </a:xfrm>
          <a:prstGeom prst="rect">
            <a:avLst/>
          </a:prstGeom>
        </p:spPr>
      </p:pic>
      <p:pic>
        <p:nvPicPr>
          <p:cNvPr id="3" name="Immagine 2" descr="IMG_864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016" y="1484784"/>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magine 1" descr="IMG_864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556792"/>
            <a:ext cx="4104000" cy="4104000"/>
          </a:xfrm>
          <a:prstGeom prst="rect">
            <a:avLst/>
          </a:prstGeom>
        </p:spPr>
      </p:pic>
      <p:pic>
        <p:nvPicPr>
          <p:cNvPr id="3" name="Immagine 2" descr="IMG_864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4008" y="1556792"/>
            <a:ext cx="4104000" cy="4104000"/>
          </a:xfrm>
          <a:prstGeom prst="rect">
            <a:avLst/>
          </a:prstGeom>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asellaDiTesto 1"/>
          <p:cNvSpPr txBox="1"/>
          <p:nvPr/>
        </p:nvSpPr>
        <p:spPr>
          <a:xfrm>
            <a:off x="251520" y="2060848"/>
            <a:ext cx="8280920" cy="3108543"/>
          </a:xfrm>
          <a:prstGeom prst="rect">
            <a:avLst/>
          </a:prstGeom>
          <a:noFill/>
        </p:spPr>
        <p:txBody>
          <a:bodyPr wrap="square" rtlCol="0">
            <a:spAutoFit/>
          </a:bodyPr>
          <a:lstStyle/>
          <a:p>
            <a:pPr algn="ctr"/>
            <a:endParaRPr lang="it-IT" sz="2800" b="1" dirty="0" smtClean="0">
              <a:solidFill>
                <a:schemeClr val="tx2"/>
              </a:solidFill>
              <a:latin typeface="Book Antiqua" pitchFamily="18" charset="0"/>
            </a:endParaRPr>
          </a:p>
          <a:p>
            <a:pPr algn="ctr">
              <a:buFont typeface="Arial" pitchFamily="34" charset="0"/>
              <a:buChar char="•"/>
            </a:pPr>
            <a:r>
              <a:rPr lang="it-IT" sz="2800" b="1" dirty="0" smtClean="0">
                <a:solidFill>
                  <a:schemeClr val="tx2"/>
                </a:solidFill>
                <a:latin typeface="Book Antiqua" pitchFamily="18" charset="0"/>
              </a:rPr>
              <a:t> Laboratori a classi aperte  </a:t>
            </a:r>
          </a:p>
          <a:p>
            <a:pPr algn="ctr">
              <a:buFont typeface="Arial" pitchFamily="34" charset="0"/>
              <a:buChar char="•"/>
            </a:pPr>
            <a:endParaRPr lang="it-IT" sz="2800" b="1" dirty="0" smtClean="0">
              <a:solidFill>
                <a:schemeClr val="tx2"/>
              </a:solidFill>
              <a:latin typeface="Book Antiqua" pitchFamily="18" charset="0"/>
            </a:endParaRPr>
          </a:p>
          <a:p>
            <a:pPr algn="ctr">
              <a:buFont typeface="Arial" pitchFamily="34" charset="0"/>
              <a:buChar char="•"/>
            </a:pPr>
            <a:r>
              <a:rPr lang="it-IT" sz="2800" b="1" dirty="0" smtClean="0">
                <a:solidFill>
                  <a:schemeClr val="tx2"/>
                </a:solidFill>
                <a:latin typeface="Book Antiqua" pitchFamily="18" charset="0"/>
              </a:rPr>
              <a:t> Visione alla </a:t>
            </a:r>
            <a:r>
              <a:rPr lang="it-IT" sz="2800" b="1" dirty="0" err="1" smtClean="0">
                <a:solidFill>
                  <a:schemeClr val="tx2"/>
                </a:solidFill>
                <a:latin typeface="Book Antiqua" pitchFamily="18" charset="0"/>
              </a:rPr>
              <a:t>Lim</a:t>
            </a:r>
            <a:r>
              <a:rPr lang="it-IT" sz="2800" b="1" dirty="0" smtClean="0">
                <a:solidFill>
                  <a:schemeClr val="tx2"/>
                </a:solidFill>
                <a:latin typeface="Book Antiqua" pitchFamily="18" charset="0"/>
              </a:rPr>
              <a:t> della “Ballata della Grande Guerra” di R. Piumini.</a:t>
            </a:r>
          </a:p>
          <a:p>
            <a:pPr algn="ctr">
              <a:buFont typeface="Arial" pitchFamily="34" charset="0"/>
              <a:buChar char="•"/>
            </a:pPr>
            <a:endParaRPr lang="it-IT" sz="2800" b="1" dirty="0" smtClean="0">
              <a:solidFill>
                <a:schemeClr val="tx2"/>
              </a:solidFill>
              <a:latin typeface="Book Antiqua" pitchFamily="18" charset="0"/>
            </a:endParaRPr>
          </a:p>
          <a:p>
            <a:pPr algn="ctr">
              <a:buFont typeface="Arial" pitchFamily="34" charset="0"/>
              <a:buChar char="•"/>
            </a:pPr>
            <a:r>
              <a:rPr lang="it-IT" sz="2800" b="1" dirty="0" smtClean="0">
                <a:solidFill>
                  <a:schemeClr val="tx2"/>
                </a:solidFill>
                <a:latin typeface="Book Antiqua" pitchFamily="18" charset="0"/>
              </a:rPr>
              <a:t> Produzione iconografica </a:t>
            </a:r>
            <a:endParaRPr lang="it-IT" sz="2800" b="1" dirty="0">
              <a:solidFill>
                <a:schemeClr val="tx2"/>
              </a:solidFill>
              <a:latin typeface="Book Antiqua" pitchFamily="18" charset="0"/>
            </a:endParaRPr>
          </a:p>
        </p:txBody>
      </p:sp>
      <p:sp>
        <p:nvSpPr>
          <p:cNvPr id="4" name="Rettangolo 3"/>
          <p:cNvSpPr/>
          <p:nvPr/>
        </p:nvSpPr>
        <p:spPr>
          <a:xfrm>
            <a:off x="1547664" y="476672"/>
            <a:ext cx="5616624" cy="1323439"/>
          </a:xfrm>
          <a:prstGeom prst="rect">
            <a:avLst/>
          </a:prstGeom>
        </p:spPr>
        <p:txBody>
          <a:bodyPr wrap="square">
            <a:spAutoFit/>
          </a:bodyPr>
          <a:lstStyle/>
          <a:p>
            <a:pPr lvl="0" algn="ctr"/>
            <a:r>
              <a:rPr lang="it-IT" sz="4000" b="1" dirty="0" smtClean="0">
                <a:solidFill>
                  <a:srgbClr val="000066"/>
                </a:solidFill>
                <a:latin typeface="Times New Roman" pitchFamily="18" charset="0"/>
                <a:cs typeface="Times New Roman" pitchFamily="18" charset="0"/>
              </a:rPr>
              <a:t>Un affresco a colori della Grande Guerra</a:t>
            </a:r>
          </a:p>
        </p:txBody>
      </p:sp>
    </p:spTree>
    <p:extLst>
      <p:ext uri="{BB962C8B-B14F-4D97-AF65-F5344CB8AC3E}">
        <p14:creationId xmlns:p14="http://schemas.microsoft.com/office/powerpoint/2010/main" val="3733096089"/>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79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6918192"/>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shadeToTitle="1">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46" name="CasellaDiTesto 3"/>
          <p:cNvSpPr txBox="1">
            <a:spLocks noChangeArrowheads="1"/>
          </p:cNvSpPr>
          <p:nvPr/>
        </p:nvSpPr>
        <p:spPr bwMode="auto">
          <a:xfrm>
            <a:off x="5795963" y="0"/>
            <a:ext cx="3348037"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La nonna mi ha raccontato che i suoi nonni vivevano a Grado. In quel periodo l’isola era sotto l’Austria, perciò suo nonno Giovanni </a:t>
            </a:r>
            <a:r>
              <a:rPr lang="it-IT" altLang="it-IT" sz="1800" dirty="0" err="1">
                <a:solidFill>
                  <a:schemeClr val="bg1"/>
                </a:solidFill>
                <a:latin typeface="Book Antiqua" panose="02040602050305030304" pitchFamily="18" charset="0"/>
                <a:cs typeface="Times New Roman" panose="02020603050405020304" pitchFamily="18" charset="0"/>
              </a:rPr>
              <a:t>Vio</a:t>
            </a:r>
            <a:r>
              <a:rPr lang="it-IT" altLang="it-IT" sz="1800" dirty="0">
                <a:solidFill>
                  <a:schemeClr val="bg1"/>
                </a:solidFill>
                <a:latin typeface="Book Antiqua" panose="02040602050305030304" pitchFamily="18" charset="0"/>
                <a:cs typeface="Times New Roman" panose="02020603050405020304" pitchFamily="18" charset="0"/>
              </a:rPr>
              <a:t>, quando iniziò la Prima Guerra Mondiale fu mandato a combattere per gli austriaci in Crimea e Galizia. </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In quei combattimenti venivano usati dei gas. </a:t>
            </a:r>
            <a:endParaRPr lang="it-IT" altLang="it-IT" sz="1800" dirty="0" smtClean="0">
              <a:solidFill>
                <a:schemeClr val="bg1"/>
              </a:solidFill>
              <a:latin typeface="Book Antiqua" panose="02040602050305030304" pitchFamily="18" charset="0"/>
              <a:cs typeface="Times New Roman" panose="02020603050405020304" pitchFamily="18" charset="0"/>
            </a:endParaRPr>
          </a:p>
          <a:p>
            <a:pPr algn="just" eaLnBrk="1" hangingPunct="1">
              <a:spcBef>
                <a:spcPct val="0"/>
              </a:spcBef>
              <a:buFontTx/>
              <a:buNone/>
            </a:pPr>
            <a:r>
              <a:rPr lang="it-IT" altLang="it-IT" sz="1800" dirty="0" smtClean="0">
                <a:solidFill>
                  <a:schemeClr val="bg1"/>
                </a:solidFill>
                <a:latin typeface="Book Antiqua" panose="02040602050305030304" pitchFamily="18" charset="0"/>
                <a:cs typeface="Times New Roman" panose="02020603050405020304" pitchFamily="18" charset="0"/>
              </a:rPr>
              <a:t>A </a:t>
            </a:r>
            <a:r>
              <a:rPr lang="it-IT" altLang="it-IT" sz="1800" dirty="0">
                <a:solidFill>
                  <a:schemeClr val="bg1"/>
                </a:solidFill>
                <a:latin typeface="Book Antiqua" panose="02040602050305030304" pitchFamily="18" charset="0"/>
                <a:cs typeface="Times New Roman" panose="02020603050405020304" pitchFamily="18" charset="0"/>
              </a:rPr>
              <a:t>causa di quei gas il nonno perse in parte la voce.</a:t>
            </a:r>
          </a:p>
          <a:p>
            <a:pPr algn="just" eaLnBrk="1" hangingPunct="1">
              <a:spcBef>
                <a:spcPct val="0"/>
              </a:spcBef>
              <a:buFontTx/>
              <a:buNone/>
            </a:pPr>
            <a:endParaRPr lang="it-IT" altLang="it-IT" sz="2000" dirty="0">
              <a:latin typeface="Book Antiqua" panose="02040602050305030304" pitchFamily="18" charset="0"/>
              <a:cs typeface="Times New Roman" panose="02020603050405020304" pitchFamily="18" charset="0"/>
            </a:endParaRPr>
          </a:p>
        </p:txBody>
      </p:sp>
      <p:sp>
        <p:nvSpPr>
          <p:cNvPr id="6147" name="CasellaDiTesto 5"/>
          <p:cNvSpPr txBox="1">
            <a:spLocks noChangeArrowheads="1"/>
          </p:cNvSpPr>
          <p:nvPr/>
        </p:nvSpPr>
        <p:spPr bwMode="auto">
          <a:xfrm>
            <a:off x="19050" y="4824413"/>
            <a:ext cx="90174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Finita la guerra nonno Giovanni fu curato a Vienna e rientrò a Grado un anno dopo, nel 1919.</a:t>
            </a:r>
          </a:p>
          <a:p>
            <a:pPr algn="just"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La moglie, durante la guerra fu sfollata a Napoli. </a:t>
            </a:r>
          </a:p>
        </p:txBody>
      </p:sp>
      <p:sp>
        <p:nvSpPr>
          <p:cNvPr id="6148" name="CasellaDiTesto 6"/>
          <p:cNvSpPr txBox="1">
            <a:spLocks noChangeArrowheads="1"/>
          </p:cNvSpPr>
          <p:nvPr/>
        </p:nvSpPr>
        <p:spPr bwMode="auto">
          <a:xfrm>
            <a:off x="7740650" y="6237288"/>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i="1" dirty="0">
                <a:solidFill>
                  <a:schemeClr val="bg1"/>
                </a:solidFill>
                <a:latin typeface="Book Antiqua" pitchFamily="18" charset="0"/>
              </a:rPr>
              <a:t>Giorgia</a:t>
            </a:r>
          </a:p>
        </p:txBody>
      </p:sp>
      <p:pic>
        <p:nvPicPr>
          <p:cNvPr id="6149" name="Immagin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38" y="0"/>
            <a:ext cx="568801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500" fill="hold"/>
                                        <p:tgtEl>
                                          <p:spTgt spid="6149"/>
                                        </p:tgtEl>
                                        <p:attrNameLst>
                                          <p:attrName>ppt_w</p:attrName>
                                        </p:attrNameLst>
                                      </p:cBhvr>
                                      <p:tavLst>
                                        <p:tav tm="0">
                                          <p:val>
                                            <p:fltVal val="0"/>
                                          </p:val>
                                        </p:tav>
                                        <p:tav tm="100000">
                                          <p:val>
                                            <p:strVal val="#ppt_w"/>
                                          </p:val>
                                        </p:tav>
                                      </p:tavLst>
                                    </p:anim>
                                    <p:anim calcmode="lin" valueType="num">
                                      <p:cBhvr>
                                        <p:cTn id="8" dur="500" fill="hold"/>
                                        <p:tgtEl>
                                          <p:spTgt spid="6149"/>
                                        </p:tgtEl>
                                        <p:attrNameLst>
                                          <p:attrName>ppt_h</p:attrName>
                                        </p:attrNameLst>
                                      </p:cBhvr>
                                      <p:tavLst>
                                        <p:tav tm="0">
                                          <p:val>
                                            <p:fltVal val="0"/>
                                          </p:val>
                                        </p:tav>
                                        <p:tav tm="100000">
                                          <p:val>
                                            <p:strVal val="#ppt_h"/>
                                          </p:val>
                                        </p:tav>
                                      </p:tavLst>
                                    </p:anim>
                                    <p:animEffect transition="in" filter="fade">
                                      <p:cBhvr>
                                        <p:cTn id="9"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79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5991865"/>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79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489671912"/>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79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221099198"/>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79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4280619523"/>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79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584520108"/>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79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0663347"/>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79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5629741"/>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3" name="Immagine 2" descr="ppoi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20947"/>
          </a:xfrm>
          <a:prstGeom prst="rect">
            <a:avLst/>
          </a:prstGeom>
        </p:spPr>
      </p:pic>
    </p:spTree>
    <p:extLst>
      <p:ext uri="{BB962C8B-B14F-4D97-AF65-F5344CB8AC3E}">
        <p14:creationId xmlns:p14="http://schemas.microsoft.com/office/powerpoint/2010/main" val="1137323900"/>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2" name="Immagine 1" descr="IMG_88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8859913"/>
      </p:ext>
    </p:extLst>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8" name="CasellaDiTesto 2"/>
          <p:cNvSpPr txBox="1">
            <a:spLocks noChangeArrowheads="1"/>
          </p:cNvSpPr>
          <p:nvPr/>
        </p:nvSpPr>
        <p:spPr bwMode="auto">
          <a:xfrm>
            <a:off x="5688013" y="220663"/>
            <a:ext cx="3276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I miei nonni mi hanno raccontato che i loro genitori sono andati in guerra giovanissimi.</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Mi dissero che la guerra causò tanti morti e feriti gravi, tra cui anche bambini. </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I tedeschi erano spietati, sparavano e uccidevano senza pietà; le donne restavano a casa ad accudire i propri figli aspettando con il cuore in gola il ritorno del proprio marito.</a:t>
            </a:r>
          </a:p>
        </p:txBody>
      </p:sp>
      <p:sp>
        <p:nvSpPr>
          <p:cNvPr id="9219" name="CasellaDiTesto 4"/>
          <p:cNvSpPr txBox="1">
            <a:spLocks noChangeArrowheads="1"/>
          </p:cNvSpPr>
          <p:nvPr/>
        </p:nvSpPr>
        <p:spPr bwMode="auto">
          <a:xfrm>
            <a:off x="1588" y="4621213"/>
            <a:ext cx="85693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A distanza di cento anni la cosa che mi rattrista è pensare a quella povera gente che chiedeva aiuto e scappava da quei bombardamenti senza uscirne vivi.</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Quando guardo la tv e vedo la gente che muore e combatte per salvarsi mi viene da piangere.</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Per me la pace è la cosa più bella del mondo e ti rende una persona felice, invece la guerra è solamente tristezza e provoca tanto dolore.</a:t>
            </a:r>
          </a:p>
        </p:txBody>
      </p:sp>
      <p:sp>
        <p:nvSpPr>
          <p:cNvPr id="9220" name="CasellaDiTesto 5"/>
          <p:cNvSpPr txBox="1">
            <a:spLocks noChangeArrowheads="1"/>
          </p:cNvSpPr>
          <p:nvPr/>
        </p:nvSpPr>
        <p:spPr bwMode="auto">
          <a:xfrm>
            <a:off x="7488237" y="6309320"/>
            <a:ext cx="1655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i="1" dirty="0" smtClean="0">
                <a:solidFill>
                  <a:schemeClr val="bg1"/>
                </a:solidFill>
                <a:latin typeface="Book Antiqua" panose="02040602050305030304" pitchFamily="18" charset="0"/>
              </a:rPr>
              <a:t>Salvatore</a:t>
            </a:r>
            <a:endParaRPr lang="it-IT" altLang="it-IT" sz="1800" b="1" i="1" dirty="0">
              <a:solidFill>
                <a:schemeClr val="bg1"/>
              </a:solidFill>
              <a:latin typeface="Book Antiqua" panose="02040602050305030304" pitchFamily="18" charset="0"/>
            </a:endParaRPr>
          </a:p>
        </p:txBody>
      </p:sp>
      <p:pic>
        <p:nvPicPr>
          <p:cNvPr id="9221" name="Immagin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0638"/>
            <a:ext cx="5688013"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500" fill="hold"/>
                                        <p:tgtEl>
                                          <p:spTgt spid="9221"/>
                                        </p:tgtEl>
                                        <p:attrNameLst>
                                          <p:attrName>ppt_w</p:attrName>
                                        </p:attrNameLst>
                                      </p:cBhvr>
                                      <p:tavLst>
                                        <p:tav tm="0">
                                          <p:val>
                                            <p:fltVal val="0"/>
                                          </p:val>
                                        </p:tav>
                                        <p:tav tm="100000">
                                          <p:val>
                                            <p:strVal val="#ppt_w"/>
                                          </p:val>
                                        </p:tav>
                                      </p:tavLst>
                                    </p:anim>
                                    <p:anim calcmode="lin" valueType="num">
                                      <p:cBhvr>
                                        <p:cTn id="8" dur="500" fill="hold"/>
                                        <p:tgtEl>
                                          <p:spTgt spid="9221"/>
                                        </p:tgtEl>
                                        <p:attrNameLst>
                                          <p:attrName>ppt_h</p:attrName>
                                        </p:attrNameLst>
                                      </p:cBhvr>
                                      <p:tavLst>
                                        <p:tav tm="0">
                                          <p:val>
                                            <p:fltVal val="0"/>
                                          </p:val>
                                        </p:tav>
                                        <p:tav tm="100000">
                                          <p:val>
                                            <p:strVal val="#ppt_h"/>
                                          </p:val>
                                        </p:tav>
                                      </p:tavLst>
                                    </p:anim>
                                    <p:animEffect transition="in" filter="fade">
                                      <p:cBhvr>
                                        <p:cTn id="9"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magine 1" descr="Scan001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88"/>
            <a:ext cx="5688013" cy="4546600"/>
          </a:xfrm>
          <a:prstGeom prst="rect">
            <a:avLst/>
          </a:prstGeom>
          <a:ln>
            <a:noFill/>
          </a:ln>
          <a:effectLst>
            <a:outerShdw blurRad="190500" algn="tl" rotWithShape="0">
              <a:srgbClr val="000000">
                <a:alpha val="70000"/>
              </a:srgbClr>
            </a:outerShdw>
          </a:effectLst>
        </p:spPr>
      </p:pic>
      <p:sp>
        <p:nvSpPr>
          <p:cNvPr id="10243" name="CasellaDiTesto 2"/>
          <p:cNvSpPr txBox="1">
            <a:spLocks noChangeArrowheads="1"/>
          </p:cNvSpPr>
          <p:nvPr/>
        </p:nvSpPr>
        <p:spPr bwMode="auto">
          <a:xfrm>
            <a:off x="5794375" y="74613"/>
            <a:ext cx="33496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Il mio trisnonno Clemente ha partecipato alla prima guerra mondiale.</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Era nel corpo di artiglieria di montagna ed ha combattuto nelle trincee del Monte Grappa.</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Era addetto ad un cannone ed a causa del rumore continuo è ritornato dalla guerra completamente sordo. </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Questa storia me l’ha raccontata il mio nonno materno, Roberto.</a:t>
            </a:r>
          </a:p>
        </p:txBody>
      </p:sp>
      <p:sp>
        <p:nvSpPr>
          <p:cNvPr id="10244" name="CasellaDiTesto 3"/>
          <p:cNvSpPr txBox="1">
            <a:spLocks noChangeArrowheads="1"/>
          </p:cNvSpPr>
          <p:nvPr/>
        </p:nvSpPr>
        <p:spPr bwMode="auto">
          <a:xfrm>
            <a:off x="250825" y="4733925"/>
            <a:ext cx="83534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Mentre il mio trisnonno paterno Giuseppe, classe 1869, benché </a:t>
            </a:r>
            <a:r>
              <a:rPr lang="it-IT" altLang="it-IT" sz="1800" dirty="0" smtClean="0">
                <a:solidFill>
                  <a:schemeClr val="bg1"/>
                </a:solidFill>
                <a:latin typeface="Book Antiqua" panose="02040602050305030304" pitchFamily="18" charset="0"/>
                <a:cs typeface="Times New Roman" panose="02020603050405020304" pitchFamily="18" charset="0"/>
              </a:rPr>
              <a:t>quarantaseienne </a:t>
            </a:r>
            <a:r>
              <a:rPr lang="it-IT" altLang="it-IT" sz="1800" dirty="0">
                <a:solidFill>
                  <a:schemeClr val="bg1"/>
                </a:solidFill>
                <a:latin typeface="Book Antiqua" panose="02040602050305030304" pitchFamily="18" charset="0"/>
                <a:cs typeface="Times New Roman" panose="02020603050405020304" pitchFamily="18" charset="0"/>
              </a:rPr>
              <a:t>fu chiamato nell’esercito austro-ungarico è combatté in Galizia contro l’esercito russo. Fortunatamente ritornò a casa sano e salvo assieme a suo figlio primogenito.</a:t>
            </a:r>
          </a:p>
          <a:p>
            <a:pPr algn="just" eaLnBrk="1" hangingPunct="1">
              <a:spcBef>
                <a:spcPct val="0"/>
              </a:spcBef>
              <a:buFontTx/>
              <a:buNone/>
            </a:pPr>
            <a:endParaRPr lang="it-IT" altLang="it-IT" sz="2000" dirty="0"/>
          </a:p>
        </p:txBody>
      </p:sp>
      <p:sp>
        <p:nvSpPr>
          <p:cNvPr id="10245" name="CasellaDiTesto 4"/>
          <p:cNvSpPr txBox="1">
            <a:spLocks noChangeArrowheads="1"/>
          </p:cNvSpPr>
          <p:nvPr/>
        </p:nvSpPr>
        <p:spPr bwMode="auto">
          <a:xfrm>
            <a:off x="7019925" y="6092825"/>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solidFill>
                  <a:schemeClr val="bg1"/>
                </a:solidFill>
                <a:latin typeface="Book Antiqua" panose="02040602050305030304" pitchFamily="18" charset="0"/>
              </a:rPr>
              <a:t>Caterina</a:t>
            </a:r>
          </a:p>
        </p:txBody>
      </p:sp>
    </p:spTree>
  </p:cSld>
  <p:clrMapOvr>
    <a:masterClrMapping/>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magine 1" descr="Scan001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3" y="44624"/>
            <a:ext cx="5688013" cy="4651375"/>
          </a:xfrm>
          <a:prstGeom prst="rect">
            <a:avLst/>
          </a:prstGeom>
          <a:ln>
            <a:noFill/>
          </a:ln>
          <a:effectLst>
            <a:outerShdw blurRad="190500" algn="tl" rotWithShape="0">
              <a:srgbClr val="000000">
                <a:alpha val="70000"/>
              </a:srgbClr>
            </a:outerShdw>
          </a:effectLst>
        </p:spPr>
      </p:pic>
      <p:sp>
        <p:nvSpPr>
          <p:cNvPr id="12291" name="CasellaDiTesto 2"/>
          <p:cNvSpPr txBox="1">
            <a:spLocks noChangeArrowheads="1"/>
          </p:cNvSpPr>
          <p:nvPr/>
        </p:nvSpPr>
        <p:spPr bwMode="auto">
          <a:xfrm>
            <a:off x="5894387" y="260648"/>
            <a:ext cx="32099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La mia bisnonna mi ha raccontato che durante la prima guerra mondiale suo papà e i suoi zii sono andati in guerra.</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Lo zio Ludovico fu ferito alla testa mentre lo zio Luigi perse la gamba.</a:t>
            </a:r>
          </a:p>
          <a:p>
            <a:pPr eaLnBrk="1" hangingPunct="1">
              <a:spcBef>
                <a:spcPct val="0"/>
              </a:spcBef>
              <a:buFontTx/>
              <a:buNone/>
            </a:pPr>
            <a:r>
              <a:rPr lang="it-IT" altLang="it-IT" sz="1800" dirty="0">
                <a:solidFill>
                  <a:schemeClr val="bg1"/>
                </a:solidFill>
                <a:latin typeface="Book Antiqua" panose="02040602050305030304" pitchFamily="18" charset="0"/>
                <a:cs typeface="Times New Roman" panose="02020603050405020304" pitchFamily="18" charset="0"/>
              </a:rPr>
              <a:t>Suo papà Salvatore, detto </a:t>
            </a:r>
            <a:r>
              <a:rPr lang="it-IT" altLang="it-IT" sz="1800" dirty="0" err="1">
                <a:solidFill>
                  <a:schemeClr val="bg1"/>
                </a:solidFill>
                <a:latin typeface="Book Antiqua" panose="02040602050305030304" pitchFamily="18" charset="0"/>
                <a:cs typeface="Times New Roman" panose="02020603050405020304" pitchFamily="18" charset="0"/>
              </a:rPr>
              <a:t>Torì</a:t>
            </a:r>
            <a:r>
              <a:rPr lang="it-IT" altLang="it-IT" sz="1800" dirty="0">
                <a:solidFill>
                  <a:schemeClr val="bg1"/>
                </a:solidFill>
                <a:latin typeface="Book Antiqua" panose="02040602050305030304" pitchFamily="18" charset="0"/>
                <a:cs typeface="Times New Roman" panose="02020603050405020304" pitchFamily="18" charset="0"/>
              </a:rPr>
              <a:t>, fu fatto prigioniero dai tedeschi.</a:t>
            </a:r>
          </a:p>
        </p:txBody>
      </p:sp>
      <p:sp>
        <p:nvSpPr>
          <p:cNvPr id="12292" name="CasellaDiTesto 3"/>
          <p:cNvSpPr txBox="1">
            <a:spLocks noChangeArrowheads="1"/>
          </p:cNvSpPr>
          <p:nvPr/>
        </p:nvSpPr>
        <p:spPr bwMode="auto">
          <a:xfrm>
            <a:off x="7380288" y="6237288"/>
            <a:ext cx="1368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b="1" i="1" dirty="0" err="1">
                <a:solidFill>
                  <a:schemeClr val="bg1"/>
                </a:solidFill>
                <a:latin typeface="Book Antiqua" panose="02040602050305030304" pitchFamily="18" charset="0"/>
              </a:rPr>
              <a:t>Odette</a:t>
            </a:r>
            <a:endParaRPr lang="it-IT" altLang="it-IT" sz="2000" b="1" i="1" dirty="0">
              <a:solidFill>
                <a:schemeClr val="bg1"/>
              </a:solidFill>
              <a:latin typeface="Book Antiqua" panose="02040602050305030304" pitchFamily="18" charset="0"/>
            </a:endParaRPr>
          </a:p>
        </p:txBody>
      </p:sp>
      <p:sp>
        <p:nvSpPr>
          <p:cNvPr id="12293" name="CasellaDiTesto 2"/>
          <p:cNvSpPr txBox="1">
            <a:spLocks noChangeArrowheads="1"/>
          </p:cNvSpPr>
          <p:nvPr/>
        </p:nvSpPr>
        <p:spPr bwMode="auto">
          <a:xfrm>
            <a:off x="-4763" y="4797152"/>
            <a:ext cx="910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dirty="0">
                <a:solidFill>
                  <a:schemeClr val="bg1"/>
                </a:solidFill>
                <a:latin typeface="Book Antiqua" panose="02040602050305030304" pitchFamily="18" charset="0"/>
              </a:rPr>
              <a:t>Un </a:t>
            </a:r>
            <a:r>
              <a:rPr lang="it-IT" altLang="it-IT" sz="1800" dirty="0" smtClean="0">
                <a:solidFill>
                  <a:schemeClr val="bg1"/>
                </a:solidFill>
                <a:latin typeface="Book Antiqua" panose="02040602050305030304" pitchFamily="18" charset="0"/>
              </a:rPr>
              <a:t>giorno, </a:t>
            </a:r>
            <a:r>
              <a:rPr lang="it-IT" altLang="it-IT" sz="1800" dirty="0">
                <a:solidFill>
                  <a:schemeClr val="bg1"/>
                </a:solidFill>
                <a:latin typeface="Book Antiqua" panose="02040602050305030304" pitchFamily="18" charset="0"/>
              </a:rPr>
              <a:t>un tedesco chiese chi sapesse parlare la sua </a:t>
            </a:r>
            <a:r>
              <a:rPr lang="it-IT" altLang="it-IT" sz="1800" dirty="0" smtClean="0">
                <a:solidFill>
                  <a:schemeClr val="bg1"/>
                </a:solidFill>
                <a:latin typeface="Book Antiqua" panose="02040602050305030304" pitchFamily="18" charset="0"/>
              </a:rPr>
              <a:t>lingua, </a:t>
            </a:r>
            <a:r>
              <a:rPr lang="it-IT" altLang="it-IT" sz="1800" dirty="0">
                <a:solidFill>
                  <a:schemeClr val="bg1"/>
                </a:solidFill>
                <a:latin typeface="Book Antiqua" panose="02040602050305030304" pitchFamily="18" charset="0"/>
              </a:rPr>
              <a:t>e Salvatore disse che </a:t>
            </a:r>
            <a:r>
              <a:rPr lang="it-IT" altLang="it-IT" sz="1800" dirty="0" smtClean="0">
                <a:solidFill>
                  <a:schemeClr val="bg1"/>
                </a:solidFill>
                <a:latin typeface="Book Antiqua" panose="02040602050305030304" pitchFamily="18" charset="0"/>
              </a:rPr>
              <a:t> </a:t>
            </a:r>
            <a:r>
              <a:rPr lang="it-IT" altLang="it-IT" sz="1800" dirty="0">
                <a:solidFill>
                  <a:schemeClr val="bg1"/>
                </a:solidFill>
                <a:latin typeface="Book Antiqua" panose="02040602050305030304" pitchFamily="18" charset="0"/>
              </a:rPr>
              <a:t>parlava </a:t>
            </a:r>
            <a:r>
              <a:rPr lang="it-IT" altLang="it-IT" sz="1800" dirty="0" smtClean="0">
                <a:solidFill>
                  <a:schemeClr val="bg1"/>
                </a:solidFill>
                <a:latin typeface="Book Antiqua" panose="02040602050305030304" pitchFamily="18" charset="0"/>
              </a:rPr>
              <a:t>il tedesco perché </a:t>
            </a:r>
            <a:r>
              <a:rPr lang="it-IT" altLang="it-IT" sz="1800" dirty="0">
                <a:solidFill>
                  <a:schemeClr val="bg1"/>
                </a:solidFill>
                <a:latin typeface="Book Antiqua" panose="02040602050305030304" pitchFamily="18" charset="0"/>
              </a:rPr>
              <a:t>era stato in Germania a lavorare con suo padre, così i tedeschi lo mandarono a fare il cuoco e questa fu la sua salvezza. </a:t>
            </a:r>
          </a:p>
          <a:p>
            <a:pPr>
              <a:spcBef>
                <a:spcPct val="0"/>
              </a:spcBef>
              <a:buFontTx/>
              <a:buNone/>
            </a:pPr>
            <a:r>
              <a:rPr lang="it-IT" altLang="it-IT" sz="1800" dirty="0">
                <a:solidFill>
                  <a:schemeClr val="bg1"/>
                </a:solidFill>
                <a:latin typeface="Book Antiqua" panose="02040602050305030304" pitchFamily="18" charset="0"/>
              </a:rPr>
              <a:t>Penso che questa guerra </a:t>
            </a:r>
            <a:r>
              <a:rPr lang="it-IT" altLang="it-IT" sz="1800" dirty="0" smtClean="0">
                <a:solidFill>
                  <a:schemeClr val="bg1"/>
                </a:solidFill>
                <a:latin typeface="Book Antiqua" panose="02040602050305030304" pitchFamily="18" charset="0"/>
              </a:rPr>
              <a:t>sia stata </a:t>
            </a:r>
            <a:r>
              <a:rPr lang="it-IT" altLang="it-IT" sz="1800" dirty="0">
                <a:solidFill>
                  <a:schemeClr val="bg1"/>
                </a:solidFill>
                <a:latin typeface="Book Antiqua" panose="02040602050305030304" pitchFamily="18" charset="0"/>
              </a:rPr>
              <a:t>bruttissima .</a:t>
            </a:r>
          </a:p>
        </p:txBody>
      </p:sp>
    </p:spTree>
  </p:cSld>
  <p:clrMapOvr>
    <a:overrideClrMapping bg1="lt1" tx1="dk1" bg2="lt2" tx2="dk2" accent1="accent1" accent2="accent2" accent3="accent3" accent4="accent4" accent5="accent5" accent6="accent6" hlink="hlink" folHlink="folHlink"/>
  </p:clrMapOvr>
  <p:transition spd="med"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Verve</Template>
  <TotalTime>1113</TotalTime>
  <Words>4224</Words>
  <Application>Microsoft Macintosh PowerPoint</Application>
  <PresentationFormat>Présentation à l'écran (4:3)</PresentationFormat>
  <Paragraphs>286</Paragraphs>
  <Slides>68</Slides>
  <Notes>2</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68</vt:i4>
      </vt:variant>
    </vt:vector>
  </HeadingPairs>
  <TitlesOfParts>
    <vt:vector size="76" baseType="lpstr">
      <vt:lpstr>Book Antiqua</vt:lpstr>
      <vt:lpstr>Bookman Old Style</vt:lpstr>
      <vt:lpstr>Calibri</vt:lpstr>
      <vt:lpstr>Century</vt:lpstr>
      <vt:lpstr>Times New Roman</vt:lpstr>
      <vt:lpstr>Wingdings</vt:lpstr>
      <vt:lpstr>Arial</vt:lpstr>
      <vt:lpstr>Tema di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Franco</dc:creator>
  <cp:lastModifiedBy>Stéphane TASTET</cp:lastModifiedBy>
  <cp:revision>124</cp:revision>
  <dcterms:created xsi:type="dcterms:W3CDTF">2015-10-06T20:39:22Z</dcterms:created>
  <dcterms:modified xsi:type="dcterms:W3CDTF">2016-01-12T13:54:44Z</dcterms:modified>
</cp:coreProperties>
</file>